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5"/>
  </p:notesMasterIdLst>
  <p:sldIdLst>
    <p:sldId id="463" r:id="rId2"/>
    <p:sldId id="403" r:id="rId3"/>
    <p:sldId id="486" r:id="rId4"/>
    <p:sldId id="487" r:id="rId5"/>
    <p:sldId id="411" r:id="rId6"/>
    <p:sldId id="481" r:id="rId7"/>
    <p:sldId id="413" r:id="rId8"/>
    <p:sldId id="488" r:id="rId9"/>
    <p:sldId id="483" r:id="rId10"/>
    <p:sldId id="484" r:id="rId11"/>
    <p:sldId id="479" r:id="rId12"/>
    <p:sldId id="477" r:id="rId13"/>
    <p:sldId id="467" r:id="rId14"/>
    <p:sldId id="468" r:id="rId15"/>
    <p:sldId id="445" r:id="rId16"/>
    <p:sldId id="500" r:id="rId17"/>
    <p:sldId id="501" r:id="rId18"/>
    <p:sldId id="504" r:id="rId19"/>
    <p:sldId id="476" r:id="rId20"/>
    <p:sldId id="505" r:id="rId21"/>
    <p:sldId id="462" r:id="rId22"/>
    <p:sldId id="474" r:id="rId23"/>
    <p:sldId id="464" r:id="rId24"/>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66"/>
    <a:srgbClr val="91CDDB"/>
    <a:srgbClr val="CCFFCC"/>
    <a:srgbClr val="66FFFF"/>
    <a:srgbClr val="FF9900"/>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4" autoAdjust="0"/>
    <p:restoredTop sz="90743" autoAdjust="0"/>
  </p:normalViewPr>
  <p:slideViewPr>
    <p:cSldViewPr>
      <p:cViewPr varScale="1">
        <p:scale>
          <a:sx n="93" d="100"/>
          <a:sy n="93" d="100"/>
        </p:scale>
        <p:origin x="-9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7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b="0">
                <a:latin typeface="Arial" pitchFamily="34" charset="0"/>
                <a:cs typeface="Arial" pitchFamily="34" charset="0"/>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b="0">
                <a:latin typeface="Arial" pitchFamily="34" charset="0"/>
                <a:cs typeface="Arial" pitchFamily="34" charset="0"/>
              </a:defRPr>
            </a:lvl1pPr>
          </a:lstStyle>
          <a:p>
            <a:pPr>
              <a:defRPr/>
            </a:pPr>
            <a:fld id="{406DF76D-2A58-4996-9300-F2FAF0A1954E}" type="datetimeFigureOut">
              <a:rPr lang="ru-RU"/>
              <a:pPr>
                <a:defRPr/>
              </a:pPr>
              <a:t>16.08.2018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b="0">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b="0">
                <a:latin typeface="Arial" panose="020B0604020202020204" pitchFamily="34" charset="0"/>
                <a:cs typeface="Arial" panose="020B0604020202020204" pitchFamily="34" charset="0"/>
              </a:defRPr>
            </a:lvl1pPr>
          </a:lstStyle>
          <a:p>
            <a:pPr>
              <a:defRPr/>
            </a:pPr>
            <a:fld id="{B31B4992-57BC-460C-908D-3B2639C5E55C}" type="slidenum">
              <a:rPr lang="ru-RU" altLang="ru-RU"/>
              <a:pPr>
                <a:defRPr/>
              </a:pPr>
              <a:t>‹#›</a:t>
            </a:fld>
            <a:endParaRPr lang="ru-RU" altLang="ru-RU"/>
          </a:p>
        </p:txBody>
      </p:sp>
    </p:spTree>
    <p:extLst>
      <p:ext uri="{BB962C8B-B14F-4D97-AF65-F5344CB8AC3E}">
        <p14:creationId xmlns:p14="http://schemas.microsoft.com/office/powerpoint/2010/main" val="3814486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smtClean="0"/>
              <a:t>Positive NAO Index</a:t>
            </a:r>
          </a:p>
          <a:p>
            <a:endParaRPr lang="en-US" altLang="ru-RU" smtClean="0"/>
          </a:p>
          <a:p>
            <a:endParaRPr lang="en-US" altLang="ru-RU" smtClean="0"/>
          </a:p>
          <a:p>
            <a:r>
              <a:rPr lang="en-US" altLang="ru-RU" smtClean="0"/>
              <a:t>The Positive NAO index phase shows a stronger than usual subtropical high pressure center and a deeper than normal Icelandic low.</a:t>
            </a:r>
          </a:p>
          <a:p>
            <a:endParaRPr lang="en-US" altLang="ru-RU" smtClean="0"/>
          </a:p>
          <a:p>
            <a:endParaRPr lang="en-US" altLang="ru-RU" smtClean="0"/>
          </a:p>
          <a:p>
            <a:r>
              <a:rPr lang="en-US" altLang="ru-RU" smtClean="0"/>
              <a:t>The increased pressure difference results in more and stronger winter storms crossing the Atlantic Ocean on a more northerly track.</a:t>
            </a:r>
          </a:p>
          <a:p>
            <a:r>
              <a:rPr lang="en-US" altLang="ru-RU" smtClean="0"/>
              <a:t>his results in warm and wet winters in Europe and in cold and dry winters in northern Canada and GreenlandThe eastern US experiences mild and wet winter conditions</a:t>
            </a:r>
          </a:p>
          <a:p>
            <a:r>
              <a:rPr lang="en-US" altLang="ru-RU" smtClean="0"/>
              <a:t>Negative NAO Index</a:t>
            </a:r>
          </a:p>
          <a:p>
            <a:r>
              <a:rPr lang="en-US" altLang="ru-RU" smtClean="0"/>
              <a:t>    The negative NAO index phase shows a weak subtropical high and a weak Icelandic low.    The reduced pressure gradient results in fewer and weaker winter storms crossing on a more west-east pathway.    They bring moist air into the Mediterranean and cold air to northern Europe.    The US east coast experiences more cold air outbreaks and hence snowy weather conditions.    Greenland, however, will have milder winter temperatures</a:t>
            </a:r>
            <a:endParaRPr lang="ru-RU" altLang="ru-RU" smtClean="0"/>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fld id="{1A69F2A3-0BBE-4E1D-A16F-6D09810F219C}" type="slidenum">
              <a:rPr lang="ru-RU" altLang="ru-RU" b="0" smtClean="0"/>
              <a:pPr/>
              <a:t>8</a:t>
            </a:fld>
            <a:endParaRPr lang="ru-RU" altLang="ru-RU" b="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17F4B3D-B2A3-4349-A756-B5C335AA0204}" type="datetimeFigureOut">
              <a:rPr lang="ru-RU"/>
              <a:pPr>
                <a:defRPr/>
              </a:pPr>
              <a:t>16.08.2018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958D32-AAF0-4C2F-83B4-8FEE815BB021}"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22A0B3-7BBF-499C-A51E-91C435AC0487}" type="datetimeFigureOut">
              <a:rPr lang="ru-RU"/>
              <a:pPr>
                <a:defRPr/>
              </a:pPr>
              <a:t>16.08.2018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93C09F-A651-46C3-B2A8-569904B3CA70}"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373F198-6A66-43BD-9902-273711648843}" type="datetimeFigureOut">
              <a:rPr lang="ru-RU"/>
              <a:pPr>
                <a:defRPr/>
              </a:pPr>
              <a:t>16.08.2018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54517E-86A3-4539-AD49-D5CEA9922B0A}"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9"/>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1"/>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1"/>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38590"/>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38590"/>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25D505-880E-488A-B87C-4A4ACC90CBAF}" type="datetimeFigureOut">
              <a:rPr lang="ru-RU"/>
              <a:pPr>
                <a:defRPr/>
              </a:pPr>
              <a:t>16.08.2018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A5A06AA-6C87-41AE-8188-8B5E75207469}"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1DAC682-06AE-4820-8C9C-8237DD659CA5}" type="datetimeFigureOut">
              <a:rPr lang="ru-RU"/>
              <a:pPr>
                <a:defRPr/>
              </a:pPr>
              <a:t>16.08.2018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C67BCA-BBB3-49E3-88B4-BF7C91660BBD}"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0CDD043-F865-4AD8-ACC6-C010AEACA198}" type="datetimeFigureOut">
              <a:rPr lang="ru-RU"/>
              <a:pPr>
                <a:defRPr/>
              </a:pPr>
              <a:t>16.08.2018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71F2B6-4725-4BFD-8330-2FF6C67B20E3}"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08D4F49-E073-4C81-8274-9EE3164E85E6}" type="datetimeFigureOut">
              <a:rPr lang="ru-RU"/>
              <a:pPr>
                <a:defRPr/>
              </a:pPr>
              <a:t>16.08.2018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62F1284-DED3-465F-8442-676A7191BD69}"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9AE5D55-831B-49D0-BF2F-6FE99D027E68}" type="datetimeFigureOut">
              <a:rPr lang="ru-RU"/>
              <a:pPr>
                <a:defRPr/>
              </a:pPr>
              <a:t>16.08.2018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659A65F-9327-413B-8FF6-0801B1B33FBB}"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7906342-711A-4A10-B7F6-B19DC7B767DB}" type="datetimeFigureOut">
              <a:rPr lang="ru-RU"/>
              <a:pPr>
                <a:defRPr/>
              </a:pPr>
              <a:t>16.08.2018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CE71E37-03ED-4689-B305-6B9699381E3C}"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94A9A86-24C2-4A77-ABEE-D01FDE54270F}" type="datetimeFigureOut">
              <a:rPr lang="ru-RU"/>
              <a:pPr>
                <a:defRPr/>
              </a:pPr>
              <a:t>16.08.2018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20CBFA4-4F30-471D-895D-E54656599E6F}"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9B2574-39FF-457F-B18F-8A956F9EA43D}" type="datetimeFigureOut">
              <a:rPr lang="ru-RU"/>
              <a:pPr>
                <a:defRPr/>
              </a:pPr>
              <a:t>16.08.2018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6F7F1B-0EF5-4B69-9D9E-F4E397C19415}"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5DA7152-3383-473C-9E03-7D246E1402C7}" type="datetimeFigureOut">
              <a:rPr lang="ru-RU"/>
              <a:pPr>
                <a:defRPr/>
              </a:pPr>
              <a:t>16.08.2018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83AF9F2-F56C-4819-A472-EEE0DFB947AC}"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6713"/>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cs typeface="Arial" panose="020B0604020202020204" pitchFamily="34" charset="0"/>
              </a:defRPr>
            </a:lvl1pPr>
          </a:lstStyle>
          <a:p>
            <a:pPr>
              <a:defRPr/>
            </a:pPr>
            <a:fld id="{86F00459-349B-4E51-9B1E-11FEA0DBC32E}" type="datetimeFigureOut">
              <a:rPr lang="ru-RU"/>
              <a:pPr>
                <a:defRPr/>
              </a:pPr>
              <a:t>16.08.2018</a:t>
            </a:fld>
            <a:endParaRPr lang="ru-RU"/>
          </a:p>
        </p:txBody>
      </p:sp>
      <p:sp>
        <p:nvSpPr>
          <p:cNvPr id="5" name="Нижний колонтитул 4"/>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Arial" panose="020B0604020202020204" pitchFamily="34" charset="0"/>
                <a:cs typeface="Arial" panose="020B0604020202020204" pitchFamily="34" charset="0"/>
              </a:defRPr>
            </a:lvl1pPr>
          </a:lstStyle>
          <a:p>
            <a:pPr>
              <a:defRPr/>
            </a:pPr>
            <a:fld id="{560F9364-4461-468D-AEF2-A1D93296EF2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ctrTitle"/>
          </p:nvPr>
        </p:nvSpPr>
        <p:spPr>
          <a:xfrm>
            <a:off x="323528" y="116632"/>
            <a:ext cx="8062912" cy="3357563"/>
          </a:xfrm>
        </p:spPr>
        <p:txBody>
          <a:bodyPr/>
          <a:lstStyle/>
          <a:p>
            <a:r>
              <a:rPr lang="en-US" sz="3600" b="1" dirty="0" smtClean="0">
                <a:solidFill>
                  <a:srgbClr val="990033"/>
                </a:solidFill>
                <a:latin typeface="Arial" charset="0"/>
                <a:cs typeface="Arial" charset="0"/>
              </a:rPr>
              <a:t>Multiscale </a:t>
            </a:r>
            <a:r>
              <a:rPr lang="en-US" sz="3600" b="1" dirty="0">
                <a:solidFill>
                  <a:srgbClr val="990033"/>
                </a:solidFill>
                <a:latin typeface="Arial" charset="0"/>
                <a:cs typeface="Arial" charset="0"/>
              </a:rPr>
              <a:t>global atmosphere model SL-AV: applications for numerical weather prediction, climate change modelling using massively parallel computers</a:t>
            </a:r>
            <a:endParaRPr lang="ru-RU" sz="3200" dirty="0" smtClean="0">
              <a:solidFill>
                <a:srgbClr val="990033"/>
              </a:solidFill>
              <a:latin typeface="Arial" charset="0"/>
              <a:cs typeface="Arial" charset="0"/>
            </a:endParaRPr>
          </a:p>
        </p:txBody>
      </p:sp>
      <p:sp>
        <p:nvSpPr>
          <p:cNvPr id="3" name="Подзаголовок 2"/>
          <p:cNvSpPr>
            <a:spLocks noGrp="1"/>
          </p:cNvSpPr>
          <p:nvPr>
            <p:ph type="subTitle" idx="1"/>
          </p:nvPr>
        </p:nvSpPr>
        <p:spPr>
          <a:xfrm>
            <a:off x="1181138" y="4437112"/>
            <a:ext cx="7135277" cy="2304256"/>
          </a:xfrm>
        </p:spPr>
        <p:txBody>
          <a:bodyPr/>
          <a:lstStyle/>
          <a:p>
            <a:r>
              <a:rPr lang="en-US" sz="2800" dirty="0" err="1" smtClean="0">
                <a:solidFill>
                  <a:srgbClr val="000066"/>
                </a:solidFill>
                <a:latin typeface="Arial" charset="0"/>
                <a:cs typeface="Arial" charset="0"/>
              </a:rPr>
              <a:t>Tolstykh</a:t>
            </a:r>
            <a:r>
              <a:rPr lang="ru-RU" sz="2800" dirty="0" smtClean="0">
                <a:solidFill>
                  <a:srgbClr val="000066"/>
                </a:solidFill>
                <a:latin typeface="Arial" charset="0"/>
                <a:cs typeface="Arial" charset="0"/>
              </a:rPr>
              <a:t> М</a:t>
            </a:r>
            <a:r>
              <a:rPr lang="en-US" sz="2800" dirty="0" err="1" smtClean="0">
                <a:solidFill>
                  <a:srgbClr val="000066"/>
                </a:solidFill>
                <a:latin typeface="Arial" charset="0"/>
                <a:cs typeface="Arial" charset="0"/>
              </a:rPr>
              <a:t>ikhail</a:t>
            </a:r>
            <a:r>
              <a:rPr lang="ru-RU" sz="2800" dirty="0" smtClean="0">
                <a:solidFill>
                  <a:srgbClr val="000066"/>
                </a:solidFill>
                <a:latin typeface="Arial" charset="0"/>
                <a:cs typeface="Arial" charset="0"/>
              </a:rPr>
              <a:t> (1,2)</a:t>
            </a:r>
            <a:endParaRPr lang="en-US" sz="2800" dirty="0" smtClean="0">
              <a:solidFill>
                <a:srgbClr val="000066"/>
              </a:solidFill>
              <a:latin typeface="Arial" charset="0"/>
              <a:cs typeface="Arial" charset="0"/>
            </a:endParaRPr>
          </a:p>
          <a:p>
            <a:r>
              <a:rPr lang="ru-RU" sz="2800" dirty="0" smtClean="0">
                <a:solidFill>
                  <a:srgbClr val="000066"/>
                </a:solidFill>
                <a:latin typeface="Arial" charset="0"/>
                <a:cs typeface="Arial" charset="0"/>
              </a:rPr>
              <a:t> </a:t>
            </a:r>
            <a:r>
              <a:rPr lang="en-US" sz="2400" dirty="0" err="1" smtClean="0">
                <a:solidFill>
                  <a:srgbClr val="000066"/>
                </a:solidFill>
                <a:latin typeface="Arial" charset="0"/>
                <a:cs typeface="Arial" charset="0"/>
              </a:rPr>
              <a:t>Fadeev</a:t>
            </a:r>
            <a:r>
              <a:rPr lang="en-US" sz="2400" dirty="0" smtClean="0">
                <a:solidFill>
                  <a:srgbClr val="000066"/>
                </a:solidFill>
                <a:latin typeface="Arial" charset="0"/>
                <a:cs typeface="Arial" charset="0"/>
              </a:rPr>
              <a:t> </a:t>
            </a:r>
            <a:r>
              <a:rPr lang="en-US" sz="2400" dirty="0" err="1" smtClean="0">
                <a:solidFill>
                  <a:srgbClr val="000066"/>
                </a:solidFill>
                <a:latin typeface="Arial" charset="0"/>
                <a:cs typeface="Arial" charset="0"/>
              </a:rPr>
              <a:t>Rostislav</a:t>
            </a:r>
            <a:r>
              <a:rPr lang="ru-RU" sz="2400" dirty="0" smtClean="0">
                <a:solidFill>
                  <a:srgbClr val="000066"/>
                </a:solidFill>
                <a:latin typeface="Arial" charset="0"/>
                <a:cs typeface="Arial" charset="0"/>
              </a:rPr>
              <a:t> (1</a:t>
            </a:r>
            <a:r>
              <a:rPr lang="en-US" sz="2400" dirty="0" smtClean="0">
                <a:solidFill>
                  <a:srgbClr val="000066"/>
                </a:solidFill>
                <a:latin typeface="Arial" charset="0"/>
                <a:cs typeface="Arial" charset="0"/>
              </a:rPr>
              <a:t>,2</a:t>
            </a:r>
            <a:r>
              <a:rPr lang="ru-RU" sz="2400" dirty="0" smtClean="0">
                <a:solidFill>
                  <a:srgbClr val="000066"/>
                </a:solidFill>
                <a:latin typeface="Arial" charset="0"/>
                <a:cs typeface="Arial" charset="0"/>
              </a:rPr>
              <a:t>), </a:t>
            </a:r>
            <a:r>
              <a:rPr lang="en-US" sz="2400" dirty="0" err="1" smtClean="0">
                <a:solidFill>
                  <a:srgbClr val="000066"/>
                </a:solidFill>
                <a:latin typeface="Arial" charset="0"/>
                <a:cs typeface="Arial" charset="0"/>
              </a:rPr>
              <a:t>Shashkin</a:t>
            </a:r>
            <a:r>
              <a:rPr lang="ru-RU" sz="2400" dirty="0" smtClean="0">
                <a:solidFill>
                  <a:srgbClr val="000066"/>
                </a:solidFill>
                <a:latin typeface="Arial" charset="0"/>
                <a:cs typeface="Arial" charset="0"/>
              </a:rPr>
              <a:t> </a:t>
            </a:r>
            <a:r>
              <a:rPr lang="en-US" sz="2400" dirty="0" smtClean="0">
                <a:solidFill>
                  <a:srgbClr val="000066"/>
                </a:solidFill>
                <a:latin typeface="Arial" charset="0"/>
                <a:cs typeface="Arial" charset="0"/>
              </a:rPr>
              <a:t>Vladimir</a:t>
            </a:r>
            <a:r>
              <a:rPr lang="ru-RU" sz="2400" dirty="0" smtClean="0">
                <a:solidFill>
                  <a:srgbClr val="000066"/>
                </a:solidFill>
                <a:latin typeface="Arial" charset="0"/>
                <a:cs typeface="Arial" charset="0"/>
              </a:rPr>
              <a:t> (1</a:t>
            </a:r>
            <a:r>
              <a:rPr lang="en-US" sz="2400" dirty="0" smtClean="0">
                <a:solidFill>
                  <a:srgbClr val="000066"/>
                </a:solidFill>
                <a:latin typeface="Arial" charset="0"/>
                <a:cs typeface="Arial" charset="0"/>
              </a:rPr>
              <a:t>,2</a:t>
            </a:r>
            <a:r>
              <a:rPr lang="ru-RU" sz="2400" dirty="0" smtClean="0">
                <a:solidFill>
                  <a:srgbClr val="000066"/>
                </a:solidFill>
                <a:latin typeface="Arial" charset="0"/>
                <a:cs typeface="Arial" charset="0"/>
              </a:rPr>
              <a:t>), </a:t>
            </a:r>
            <a:r>
              <a:rPr lang="en-US" sz="2400" dirty="0" err="1" smtClean="0">
                <a:solidFill>
                  <a:srgbClr val="000066"/>
                </a:solidFill>
                <a:latin typeface="Arial" charset="0"/>
                <a:cs typeface="Arial" charset="0"/>
              </a:rPr>
              <a:t>Goyman</a:t>
            </a:r>
            <a:r>
              <a:rPr lang="en-US" sz="2400" dirty="0" smtClean="0">
                <a:solidFill>
                  <a:srgbClr val="000066"/>
                </a:solidFill>
                <a:latin typeface="Arial" charset="0"/>
                <a:cs typeface="Arial" charset="0"/>
              </a:rPr>
              <a:t> </a:t>
            </a:r>
            <a:r>
              <a:rPr lang="en-US" sz="2400" dirty="0" err="1" smtClean="0">
                <a:solidFill>
                  <a:srgbClr val="000066"/>
                </a:solidFill>
                <a:latin typeface="Arial" charset="0"/>
                <a:cs typeface="Arial" charset="0"/>
              </a:rPr>
              <a:t>Gordey</a:t>
            </a:r>
            <a:r>
              <a:rPr lang="en-US" sz="2400" dirty="0" smtClean="0">
                <a:solidFill>
                  <a:srgbClr val="000066"/>
                </a:solidFill>
                <a:latin typeface="Arial" charset="0"/>
                <a:cs typeface="Arial" charset="0"/>
              </a:rPr>
              <a:t> (1,2) </a:t>
            </a:r>
            <a:r>
              <a:rPr lang="en-US" sz="2400" dirty="0" err="1" smtClean="0">
                <a:solidFill>
                  <a:srgbClr val="000066"/>
                </a:solidFill>
                <a:latin typeface="Arial" charset="0"/>
                <a:cs typeface="Arial" charset="0"/>
              </a:rPr>
              <a:t>Volodin</a:t>
            </a:r>
            <a:r>
              <a:rPr lang="en-US" sz="2400" dirty="0" smtClean="0">
                <a:solidFill>
                  <a:srgbClr val="000066"/>
                </a:solidFill>
                <a:latin typeface="Arial" charset="0"/>
                <a:cs typeface="Arial" charset="0"/>
              </a:rPr>
              <a:t> </a:t>
            </a:r>
            <a:r>
              <a:rPr lang="en-US" sz="2400" dirty="0" err="1" smtClean="0">
                <a:solidFill>
                  <a:srgbClr val="000066"/>
                </a:solidFill>
                <a:latin typeface="Arial" charset="0"/>
                <a:cs typeface="Arial" charset="0"/>
              </a:rPr>
              <a:t>Evgueni</a:t>
            </a:r>
            <a:r>
              <a:rPr lang="ru-RU" sz="2400" dirty="0" smtClean="0">
                <a:solidFill>
                  <a:srgbClr val="000066"/>
                </a:solidFill>
                <a:latin typeface="Arial" charset="0"/>
                <a:cs typeface="Arial" charset="0"/>
              </a:rPr>
              <a:t> (1),</a:t>
            </a:r>
            <a:endParaRPr lang="en-US" sz="2400" dirty="0" smtClean="0">
              <a:solidFill>
                <a:srgbClr val="000066"/>
              </a:solidFill>
              <a:latin typeface="Arial" charset="0"/>
              <a:cs typeface="Arial" charset="0"/>
            </a:endParaRPr>
          </a:p>
          <a:p>
            <a:r>
              <a:rPr lang="en-US" sz="2400" dirty="0" smtClean="0">
                <a:solidFill>
                  <a:srgbClr val="000066"/>
                </a:solidFill>
                <a:latin typeface="Arial" charset="0"/>
                <a:cs typeface="Arial" charset="0"/>
              </a:rPr>
              <a:t>(1)</a:t>
            </a:r>
            <a:r>
              <a:rPr lang="ru-RU" sz="2400" dirty="0" smtClean="0">
                <a:solidFill>
                  <a:srgbClr val="000066"/>
                </a:solidFill>
                <a:latin typeface="Arial" charset="0"/>
                <a:cs typeface="Arial" charset="0"/>
              </a:rPr>
              <a:t> </a:t>
            </a:r>
            <a:r>
              <a:rPr lang="en-US" sz="2400" dirty="0" smtClean="0">
                <a:solidFill>
                  <a:srgbClr val="000066"/>
                </a:solidFill>
              </a:rPr>
              <a:t>Marchuk Inst. of Numerical Mathematics RAS</a:t>
            </a:r>
            <a:r>
              <a:rPr lang="ru-RU" sz="2400" dirty="0" smtClean="0">
                <a:solidFill>
                  <a:srgbClr val="000066"/>
                </a:solidFill>
              </a:rPr>
              <a:t> </a:t>
            </a:r>
          </a:p>
          <a:p>
            <a:r>
              <a:rPr lang="ru-RU" sz="2400" dirty="0" smtClean="0">
                <a:solidFill>
                  <a:srgbClr val="000066"/>
                </a:solidFill>
              </a:rPr>
              <a:t>(2) </a:t>
            </a:r>
            <a:r>
              <a:rPr lang="en-US" sz="2400" dirty="0" smtClean="0">
                <a:solidFill>
                  <a:srgbClr val="000066"/>
                </a:solidFill>
              </a:rPr>
              <a:t>Russian </a:t>
            </a:r>
            <a:r>
              <a:rPr lang="en-US" sz="2400" dirty="0" err="1" smtClean="0">
                <a:solidFill>
                  <a:srgbClr val="000066"/>
                </a:solidFill>
              </a:rPr>
              <a:t>Hydrometeorological</a:t>
            </a:r>
            <a:r>
              <a:rPr lang="en-US" sz="2400" dirty="0" smtClean="0">
                <a:solidFill>
                  <a:srgbClr val="000066"/>
                </a:solidFill>
              </a:rPr>
              <a:t> Research Centre</a:t>
            </a:r>
            <a:endParaRPr lang="ru-RU" sz="2800" dirty="0" smtClean="0">
              <a:solidFill>
                <a:srgbClr val="000066"/>
              </a:solidFill>
            </a:endParaRPr>
          </a:p>
        </p:txBody>
      </p:sp>
      <p:pic>
        <p:nvPicPr>
          <p:cNvPr id="15363" name="Рисунок 3"/>
          <p:cNvPicPr>
            <a:picLocks noChangeAspect="1"/>
          </p:cNvPicPr>
          <p:nvPr/>
        </p:nvPicPr>
        <p:blipFill>
          <a:blip r:embed="rId2"/>
          <a:srcRect/>
          <a:stretch>
            <a:fillRect/>
          </a:stretch>
        </p:blipFill>
        <p:spPr bwMode="auto">
          <a:xfrm>
            <a:off x="90198" y="3861048"/>
            <a:ext cx="1152525" cy="1193800"/>
          </a:xfrm>
          <a:prstGeom prst="rect">
            <a:avLst/>
          </a:prstGeom>
          <a:noFill/>
          <a:ln w="9525">
            <a:noFill/>
            <a:miter lim="800000"/>
            <a:headEnd/>
            <a:tailEnd/>
          </a:ln>
        </p:spPr>
      </p:pic>
      <p:pic>
        <p:nvPicPr>
          <p:cNvPr id="15364" name="Рисунок 4"/>
          <p:cNvPicPr>
            <a:picLocks noChangeAspect="1"/>
          </p:cNvPicPr>
          <p:nvPr/>
        </p:nvPicPr>
        <p:blipFill>
          <a:blip r:embed="rId3"/>
          <a:srcRect/>
          <a:stretch>
            <a:fillRect/>
          </a:stretch>
        </p:blipFill>
        <p:spPr bwMode="auto">
          <a:xfrm>
            <a:off x="7884368" y="3839592"/>
            <a:ext cx="1212850" cy="11572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26" y="404664"/>
            <a:ext cx="9144000" cy="1354162"/>
          </a:xfrm>
        </p:spPr>
        <p:txBody>
          <a:bodyPr/>
          <a:lstStyle/>
          <a:p>
            <a:r>
              <a:rPr lang="en-US" sz="4000" b="1" dirty="0" smtClean="0">
                <a:solidFill>
                  <a:srgbClr val="990033"/>
                </a:solidFill>
                <a:latin typeface="Arial" panose="020B0604020202020204" pitchFamily="34" charset="0"/>
                <a:cs typeface="Arial" panose="020B0604020202020204" pitchFamily="34" charset="0"/>
              </a:rPr>
              <a:t>Correlations of winter NAO index and T2m: old SL-AV model (left) and NCEP/NCAR2 reanalysis (right)</a:t>
            </a:r>
            <a:endParaRPr lang="ru-RU" sz="4000" b="1" dirty="0">
              <a:solidFill>
                <a:srgbClr val="990033"/>
              </a:solidFill>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11" y="2060848"/>
            <a:ext cx="9036495" cy="351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15816" y="5445224"/>
            <a:ext cx="3888432" cy="369332"/>
          </a:xfrm>
          <a:prstGeom prst="rect">
            <a:avLst/>
          </a:prstGeom>
          <a:noFill/>
        </p:spPr>
        <p:txBody>
          <a:bodyPr wrap="square" rtlCol="0">
            <a:spAutoFit/>
          </a:bodyPr>
          <a:lstStyle/>
          <a:p>
            <a:r>
              <a:rPr lang="en-US" b="0" i="1" dirty="0" smtClean="0"/>
              <a:t>Courtesy of </a:t>
            </a:r>
            <a:r>
              <a:rPr lang="en-US" b="0" i="1" dirty="0" err="1" smtClean="0"/>
              <a:t>V.Khan</a:t>
            </a:r>
            <a:endParaRPr lang="ru-RU" b="0" i="1" dirty="0"/>
          </a:p>
        </p:txBody>
      </p:sp>
      <p:sp>
        <p:nvSpPr>
          <p:cNvPr id="5" name="TextBox 4"/>
          <p:cNvSpPr txBox="1"/>
          <p:nvPr/>
        </p:nvSpPr>
        <p:spPr>
          <a:xfrm>
            <a:off x="107504" y="5949280"/>
            <a:ext cx="9001000" cy="830997"/>
          </a:xfrm>
          <a:prstGeom prst="rect">
            <a:avLst/>
          </a:prstGeom>
          <a:noFill/>
        </p:spPr>
        <p:txBody>
          <a:bodyPr wrap="square" rtlCol="0">
            <a:spAutoFit/>
          </a:bodyPr>
          <a:lstStyle/>
          <a:p>
            <a:r>
              <a:rPr lang="en-US" sz="2400" dirty="0" smtClean="0">
                <a:solidFill>
                  <a:srgbClr val="000066"/>
                </a:solidFill>
              </a:rPr>
              <a:t>Making NAO forecast better would provide practically useful winter T2m seasonal forecast over significant part of Russia</a:t>
            </a:r>
            <a:endParaRPr lang="ru-RU" sz="2400" dirty="0">
              <a:solidFill>
                <a:srgbClr val="000066"/>
              </a:solidFill>
            </a:endParaRPr>
          </a:p>
        </p:txBody>
      </p:sp>
    </p:spTree>
    <p:extLst>
      <p:ext uri="{BB962C8B-B14F-4D97-AF65-F5344CB8AC3E}">
        <p14:creationId xmlns:p14="http://schemas.microsoft.com/office/powerpoint/2010/main" val="67089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7" descr="back-all.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5" name="Rectangle 2"/>
          <p:cNvSpPr txBox="1">
            <a:spLocks/>
          </p:cNvSpPr>
          <p:nvPr/>
        </p:nvSpPr>
        <p:spPr bwMode="auto">
          <a:xfrm>
            <a:off x="29221" y="0"/>
            <a:ext cx="9114779" cy="1224757"/>
          </a:xfrm>
          <a:prstGeom prst="rect">
            <a:avLst/>
          </a:prstGeom>
          <a:noFill/>
          <a:ln w="9525">
            <a:noFill/>
            <a:miter lim="800000"/>
            <a:headEnd/>
            <a:tailEnd/>
          </a:ln>
        </p:spPr>
        <p:txBody>
          <a:bodyPr anchor="ctr"/>
          <a:lstStyle/>
          <a:p>
            <a:pPr algn="ctr">
              <a:buFont typeface="Arial" charset="0"/>
              <a:buNone/>
            </a:pPr>
            <a:r>
              <a:rPr lang="en-US" altLang="ru-RU" sz="2800" dirty="0">
                <a:solidFill>
                  <a:srgbClr val="990033"/>
                </a:solidFill>
              </a:rPr>
              <a:t>SL-AV code parallel speedup </a:t>
            </a:r>
            <a:r>
              <a:rPr lang="en-US" altLang="ru-RU" sz="2800" dirty="0" smtClean="0">
                <a:solidFill>
                  <a:srgbClr val="990033"/>
                </a:solidFill>
              </a:rPr>
              <a:t>at Cray XC40 w.r.t </a:t>
            </a:r>
            <a:r>
              <a:rPr lang="en-US" altLang="ru-RU" sz="2800" dirty="0">
                <a:solidFill>
                  <a:srgbClr val="990033"/>
                </a:solidFill>
              </a:rPr>
              <a:t>to 504 </a:t>
            </a:r>
            <a:r>
              <a:rPr lang="en-US" altLang="ru-RU" sz="2800" dirty="0" smtClean="0">
                <a:solidFill>
                  <a:srgbClr val="990033"/>
                </a:solidFill>
              </a:rPr>
              <a:t>cores</a:t>
            </a:r>
            <a:endParaRPr lang="en-US" altLang="ru-RU" sz="2800" dirty="0">
              <a:solidFill>
                <a:srgbClr val="990033"/>
              </a:solidFill>
            </a:endParaRPr>
          </a:p>
        </p:txBody>
      </p:sp>
      <p:sp>
        <p:nvSpPr>
          <p:cNvPr id="38917" name="Rectangle 2"/>
          <p:cNvSpPr>
            <a:spLocks noGrp="1" noChangeArrowheads="1"/>
          </p:cNvSpPr>
          <p:nvPr>
            <p:ph type="title" sz="quarter" idx="4294967295"/>
          </p:nvPr>
        </p:nvSpPr>
        <p:spPr>
          <a:xfrm>
            <a:off x="107950" y="6135688"/>
            <a:ext cx="9144000" cy="692150"/>
          </a:xfrm>
        </p:spPr>
        <p:txBody>
          <a:bodyPr/>
          <a:lstStyle/>
          <a:p>
            <a:pPr eaLnBrk="1" hangingPunct="1"/>
            <a:r>
              <a:rPr lang="ru-RU" altLang="ru-RU" sz="1800" b="1" i="1" dirty="0" smtClean="0">
                <a:solidFill>
                  <a:srgbClr val="000066"/>
                </a:solidFill>
              </a:rPr>
              <a:t>.</a:t>
            </a:r>
          </a:p>
        </p:txBody>
      </p:sp>
      <p:pic>
        <p:nvPicPr>
          <p:cNvPr id="1026" name="Picture 2" descr="C:\Users\Mikhail\AppData\Local\Temp\clim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7" t="18277" r="16742" b="8015"/>
          <a:stretch/>
        </p:blipFill>
        <p:spPr bwMode="auto">
          <a:xfrm>
            <a:off x="1768736" y="1052736"/>
            <a:ext cx="5629176" cy="52854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221" y="6462960"/>
            <a:ext cx="9114779" cy="369332"/>
          </a:xfrm>
          <a:prstGeom prst="rect">
            <a:avLst/>
          </a:prstGeom>
          <a:noFill/>
        </p:spPr>
        <p:txBody>
          <a:bodyPr wrap="square" rtlCol="0">
            <a:spAutoFit/>
          </a:bodyPr>
          <a:lstStyle/>
          <a:p>
            <a:r>
              <a:rPr lang="en-US" dirty="0" smtClean="0">
                <a:solidFill>
                  <a:prstClr val="black"/>
                </a:solidFill>
              </a:rPr>
              <a:t>Horizontal grid of</a:t>
            </a:r>
            <a:r>
              <a:rPr lang="ru-RU" dirty="0" smtClean="0">
                <a:solidFill>
                  <a:prstClr val="black"/>
                </a:solidFill>
              </a:rPr>
              <a:t> 3024х1513 </a:t>
            </a:r>
            <a:r>
              <a:rPr lang="en-US" dirty="0" smtClean="0">
                <a:solidFill>
                  <a:prstClr val="black"/>
                </a:solidFill>
              </a:rPr>
              <a:t>points </a:t>
            </a:r>
            <a:r>
              <a:rPr lang="ru-RU" dirty="0" smtClean="0">
                <a:solidFill>
                  <a:prstClr val="black"/>
                </a:solidFill>
              </a:rPr>
              <a:t>(</a:t>
            </a:r>
            <a:r>
              <a:rPr lang="en-US" dirty="0" smtClean="0">
                <a:solidFill>
                  <a:prstClr val="black"/>
                </a:solidFill>
              </a:rPr>
              <a:t>~13 km</a:t>
            </a:r>
            <a:r>
              <a:rPr lang="ru-RU" dirty="0" smtClean="0">
                <a:solidFill>
                  <a:prstClr val="black"/>
                </a:solidFill>
              </a:rPr>
              <a:t>). 126 </a:t>
            </a:r>
            <a:r>
              <a:rPr lang="en-US" dirty="0" smtClean="0">
                <a:solidFill>
                  <a:prstClr val="black"/>
                </a:solidFill>
              </a:rPr>
              <a:t>vertical levels</a:t>
            </a:r>
            <a:endParaRPr lang="ru-RU" dirty="0">
              <a:solidFill>
                <a:prstClr val="black"/>
              </a:solidFill>
            </a:endParaRPr>
          </a:p>
        </p:txBody>
      </p:sp>
    </p:spTree>
    <p:extLst>
      <p:ext uri="{BB962C8B-B14F-4D97-AF65-F5344CB8AC3E}">
        <p14:creationId xmlns:p14="http://schemas.microsoft.com/office/powerpoint/2010/main" val="921031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dirty="0" smtClean="0">
                <a:solidFill>
                  <a:srgbClr val="990033"/>
                </a:solidFill>
                <a:latin typeface="Arial" panose="020B0604020202020204" pitchFamily="34" charset="0"/>
                <a:cs typeface="Arial" panose="020B0604020202020204" pitchFamily="34" charset="0"/>
              </a:rPr>
              <a:t>Tasks for making SL-AV model suitable for long </a:t>
            </a:r>
            <a:r>
              <a:rPr lang="en-US" smtClean="0">
                <a:solidFill>
                  <a:srgbClr val="990033"/>
                </a:solidFill>
                <a:latin typeface="Arial" panose="020B0604020202020204" pitchFamily="34" charset="0"/>
                <a:cs typeface="Arial" panose="020B0604020202020204" pitchFamily="34" charset="0"/>
              </a:rPr>
              <a:t>range forecasts </a:t>
            </a:r>
            <a:endParaRPr lang="ru-RU" dirty="0" smtClean="0">
              <a:solidFill>
                <a:srgbClr val="990033"/>
              </a:solidFill>
              <a:latin typeface="Arial" panose="020B0604020202020204" pitchFamily="34" charset="0"/>
              <a:cs typeface="Arial" panose="020B0604020202020204" pitchFamily="34" charset="0"/>
            </a:endParaRPr>
          </a:p>
        </p:txBody>
      </p:sp>
      <p:sp>
        <p:nvSpPr>
          <p:cNvPr id="46083" name="Rectangle 3"/>
          <p:cNvSpPr>
            <a:spLocks noGrp="1"/>
          </p:cNvSpPr>
          <p:nvPr>
            <p:ph type="body" idx="1"/>
          </p:nvPr>
        </p:nvSpPr>
        <p:spPr/>
        <p:txBody>
          <a:bodyPr/>
          <a:lstStyle/>
          <a:p>
            <a:pPr>
              <a:buFont typeface="Arial" charset="0"/>
              <a:buNone/>
            </a:pPr>
            <a:endParaRPr lang="ru-RU" dirty="0" smtClean="0">
              <a:solidFill>
                <a:srgbClr val="000066"/>
              </a:solidFill>
            </a:endParaRPr>
          </a:p>
          <a:p>
            <a:r>
              <a:rPr lang="ru-RU" dirty="0" smtClean="0">
                <a:solidFill>
                  <a:srgbClr val="000066"/>
                </a:solidFill>
              </a:rPr>
              <a:t> </a:t>
            </a:r>
            <a:r>
              <a:rPr lang="en-US" dirty="0" smtClean="0">
                <a:solidFill>
                  <a:srgbClr val="000066"/>
                </a:solidFill>
              </a:rPr>
              <a:t>description of stratosphere processes </a:t>
            </a:r>
          </a:p>
          <a:p>
            <a:pPr marL="0" indent="0">
              <a:buNone/>
            </a:pPr>
            <a:r>
              <a:rPr lang="en-US" dirty="0" smtClean="0">
                <a:solidFill>
                  <a:srgbClr val="000066"/>
                </a:solidFill>
              </a:rPr>
              <a:t>(</a:t>
            </a:r>
            <a:r>
              <a:rPr lang="en-US" dirty="0" err="1" smtClean="0">
                <a:solidFill>
                  <a:srgbClr val="000066"/>
                </a:solidFill>
              </a:rPr>
              <a:t>Scaiffe</a:t>
            </a:r>
            <a:r>
              <a:rPr lang="en-US" dirty="0" smtClean="0">
                <a:solidFill>
                  <a:srgbClr val="000066"/>
                </a:solidFill>
              </a:rPr>
              <a:t> et al GRL 2005)</a:t>
            </a:r>
            <a:endParaRPr lang="ru-RU" dirty="0" smtClean="0">
              <a:solidFill>
                <a:srgbClr val="000066"/>
              </a:solidFill>
            </a:endParaRPr>
          </a:p>
          <a:p>
            <a:r>
              <a:rPr lang="ru-RU" dirty="0" smtClean="0">
                <a:solidFill>
                  <a:srgbClr val="000066"/>
                </a:solidFill>
              </a:rPr>
              <a:t> </a:t>
            </a:r>
            <a:r>
              <a:rPr lang="en-US" dirty="0" smtClean="0">
                <a:solidFill>
                  <a:srgbClr val="000066"/>
                </a:solidFill>
              </a:rPr>
              <a:t>better description of ‘boundary layer – convection-cloudiness’ complex </a:t>
            </a:r>
            <a:endParaRPr lang="ru-RU" dirty="0" smtClean="0">
              <a:solidFill>
                <a:srgbClr val="0000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r>
              <a:rPr lang="en-US" altLang="ru-RU" dirty="0" smtClean="0">
                <a:solidFill>
                  <a:srgbClr val="990033"/>
                </a:solidFill>
                <a:latin typeface="Arial" panose="020B0604020202020204" pitchFamily="34" charset="0"/>
                <a:cs typeface="Arial" panose="020B0604020202020204" pitchFamily="34" charset="0"/>
              </a:rPr>
              <a:t>SL-AV model developments in 2017</a:t>
            </a:r>
            <a:r>
              <a:rPr lang="ru-RU" altLang="ru-RU" dirty="0" smtClean="0">
                <a:solidFill>
                  <a:srgbClr val="990033"/>
                </a:solidFill>
                <a:latin typeface="Arial" panose="020B0604020202020204" pitchFamily="34" charset="0"/>
                <a:cs typeface="Arial" panose="020B0604020202020204" pitchFamily="34" charset="0"/>
              </a:rPr>
              <a:t> (1)</a:t>
            </a:r>
          </a:p>
        </p:txBody>
      </p:sp>
      <p:sp>
        <p:nvSpPr>
          <p:cNvPr id="20482" name="Объект 2"/>
          <p:cNvSpPr>
            <a:spLocks noGrp="1"/>
          </p:cNvSpPr>
          <p:nvPr>
            <p:ph idx="1"/>
          </p:nvPr>
        </p:nvSpPr>
        <p:spPr>
          <a:xfrm>
            <a:off x="0" y="1600200"/>
            <a:ext cx="9144000" cy="4525963"/>
          </a:xfrm>
        </p:spPr>
        <p:txBody>
          <a:bodyPr/>
          <a:lstStyle/>
          <a:p>
            <a:r>
              <a:rPr lang="en-US" altLang="ru-RU" dirty="0" smtClean="0">
                <a:solidFill>
                  <a:srgbClr val="000066"/>
                </a:solidFill>
                <a:latin typeface="Arial" panose="020B0604020202020204" pitchFamily="34" charset="0"/>
                <a:cs typeface="Arial" panose="020B0604020202020204" pitchFamily="34" charset="0"/>
              </a:rPr>
              <a:t>Modernized deep convection parameterization </a:t>
            </a:r>
            <a:endParaRPr lang="ru-RU" altLang="ru-RU" dirty="0" smtClean="0">
              <a:solidFill>
                <a:srgbClr val="000066"/>
              </a:solidFill>
              <a:latin typeface="Arial" panose="020B0604020202020204" pitchFamily="34" charset="0"/>
              <a:cs typeface="Arial" panose="020B0604020202020204" pitchFamily="34" charset="0"/>
            </a:endParaRPr>
          </a:p>
          <a:p>
            <a:r>
              <a:rPr lang="en-US" altLang="ru-RU" dirty="0" smtClean="0">
                <a:solidFill>
                  <a:srgbClr val="000066"/>
                </a:solidFill>
                <a:latin typeface="Arial" panose="020B0604020202020204" pitchFamily="34" charset="0"/>
                <a:cs typeface="Arial" panose="020B0604020202020204" pitchFamily="34" charset="0"/>
              </a:rPr>
              <a:t>New shallow convection parameterization.</a:t>
            </a:r>
            <a:r>
              <a:rPr lang="uk-UA" altLang="ru-RU" dirty="0" smtClean="0">
                <a:solidFill>
                  <a:srgbClr val="000066"/>
                </a:solidFill>
                <a:latin typeface="Arial" panose="020B0604020202020204" pitchFamily="34" charset="0"/>
                <a:cs typeface="Arial" panose="020B0604020202020204" pitchFamily="34" charset="0"/>
              </a:rPr>
              <a:t> </a:t>
            </a:r>
            <a:endParaRPr lang="ru-RU" altLang="ru-RU" dirty="0" smtClean="0">
              <a:solidFill>
                <a:srgbClr val="000066"/>
              </a:solidFill>
              <a:latin typeface="Arial" panose="020B0604020202020204" pitchFamily="34" charset="0"/>
              <a:cs typeface="Arial" panose="020B0604020202020204" pitchFamily="34" charset="0"/>
            </a:endParaRPr>
          </a:p>
          <a:p>
            <a:r>
              <a:rPr lang="en-US" altLang="ru-RU" dirty="0" smtClean="0">
                <a:solidFill>
                  <a:srgbClr val="000066"/>
                </a:solidFill>
                <a:latin typeface="Arial" panose="020B0604020202020204" pitchFamily="34" charset="0"/>
                <a:cs typeface="Arial" panose="020B0604020202020204" pitchFamily="34" charset="0"/>
              </a:rPr>
              <a:t>Modified cloudiness and microphysics parameterizations.</a:t>
            </a:r>
            <a:endParaRPr lang="ru-RU" altLang="ru-RU" dirty="0" smtClean="0">
              <a:solidFill>
                <a:srgbClr val="000066"/>
              </a:solidFill>
              <a:latin typeface="Arial" panose="020B0604020202020204" pitchFamily="34" charset="0"/>
              <a:cs typeface="Arial" panose="020B0604020202020204" pitchFamily="34" charset="0"/>
            </a:endParaRPr>
          </a:p>
          <a:p>
            <a:r>
              <a:rPr lang="en-US" altLang="ru-RU" dirty="0" smtClean="0">
                <a:solidFill>
                  <a:srgbClr val="000066"/>
                </a:solidFill>
                <a:latin typeface="Arial" panose="020B0604020202020204" pitchFamily="34" charset="0"/>
                <a:cs typeface="Arial" panose="020B0604020202020204" pitchFamily="34" charset="0"/>
              </a:rPr>
              <a:t>New boundary layer parameterization algorithm</a:t>
            </a:r>
            <a:r>
              <a:rPr lang="ru-RU" altLang="ru-RU" dirty="0" smtClean="0">
                <a:solidFill>
                  <a:srgbClr val="000066"/>
                </a:solidFill>
                <a:latin typeface="Arial" panose="020B0604020202020204" pitchFamily="34" charset="0"/>
                <a:cs typeface="Arial" panose="020B0604020202020204" pitchFamily="34" charset="0"/>
              </a:rPr>
              <a:t> </a:t>
            </a:r>
            <a:r>
              <a:rPr lang="en-US" altLang="ru-RU" dirty="0" smtClean="0">
                <a:solidFill>
                  <a:srgbClr val="000066"/>
                </a:solidFill>
                <a:latin typeface="Arial" panose="020B0604020202020204" pitchFamily="34" charset="0"/>
                <a:cs typeface="Arial" panose="020B0604020202020204" pitchFamily="34" charset="0"/>
              </a:rPr>
              <a:t> </a:t>
            </a:r>
            <a:r>
              <a:rPr lang="en-US" altLang="ru-RU" sz="2800" i="1" dirty="0" smtClean="0">
                <a:solidFill>
                  <a:srgbClr val="000066"/>
                </a:solidFill>
                <a:latin typeface="Arial" panose="020B0604020202020204" pitchFamily="34" charset="0"/>
                <a:cs typeface="Arial" panose="020B0604020202020204" pitchFamily="34" charset="0"/>
              </a:rPr>
              <a:t>(</a:t>
            </a:r>
            <a:r>
              <a:rPr lang="en-US" altLang="ru-RU" sz="2800" i="1" dirty="0" err="1" smtClean="0">
                <a:solidFill>
                  <a:srgbClr val="000066"/>
                </a:solidFill>
                <a:latin typeface="Arial" panose="020B0604020202020204" pitchFamily="34" charset="0"/>
                <a:cs typeface="Arial" panose="020B0604020202020204" pitchFamily="34" charset="0"/>
              </a:rPr>
              <a:t>Bastak-Duran,Geleyn,Vana</a:t>
            </a:r>
            <a:r>
              <a:rPr lang="en-US" altLang="ru-RU" sz="2800" i="1" dirty="0" smtClean="0">
                <a:solidFill>
                  <a:srgbClr val="000066"/>
                </a:solidFill>
                <a:latin typeface="Arial" panose="020B0604020202020204" pitchFamily="34" charset="0"/>
                <a:cs typeface="Arial" panose="020B0604020202020204" pitchFamily="34" charset="0"/>
              </a:rPr>
              <a:t>, JAS 2014) </a:t>
            </a:r>
            <a:r>
              <a:rPr lang="ru-RU" altLang="ru-RU" sz="2800" i="1" dirty="0" smtClean="0">
                <a:solidFill>
                  <a:srgbClr val="000066"/>
                </a:solidFill>
                <a:latin typeface="Arial" panose="020B0604020202020204" pitchFamily="34" charset="0"/>
                <a:cs typeface="Arial" panose="020B0604020202020204" pitchFamily="34" charset="0"/>
              </a:rPr>
              <a:t> </a:t>
            </a:r>
            <a:endParaRPr lang="ru-RU" altLang="ru-RU" i="1" dirty="0" smtClean="0">
              <a:solidFill>
                <a:srgbClr val="000066"/>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r>
              <a:rPr lang="en-US" altLang="ru-RU" dirty="0">
                <a:solidFill>
                  <a:srgbClr val="990033"/>
                </a:solidFill>
                <a:latin typeface="Arial" panose="020B0604020202020204" pitchFamily="34" charset="0"/>
                <a:cs typeface="Arial" panose="020B0604020202020204" pitchFamily="34" charset="0"/>
              </a:rPr>
              <a:t>SL-AV model developments in 2017</a:t>
            </a:r>
            <a:r>
              <a:rPr lang="ru-RU" altLang="ru-RU" dirty="0">
                <a:solidFill>
                  <a:srgbClr val="990033"/>
                </a:solidFill>
                <a:latin typeface="Arial" panose="020B0604020202020204" pitchFamily="34" charset="0"/>
                <a:cs typeface="Arial" panose="020B0604020202020204" pitchFamily="34" charset="0"/>
              </a:rPr>
              <a:t> </a:t>
            </a:r>
            <a:r>
              <a:rPr lang="ru-RU" altLang="ru-RU" dirty="0" smtClean="0">
                <a:solidFill>
                  <a:srgbClr val="990033"/>
                </a:solidFill>
              </a:rPr>
              <a:t>(2)</a:t>
            </a:r>
          </a:p>
        </p:txBody>
      </p:sp>
      <p:sp>
        <p:nvSpPr>
          <p:cNvPr id="21506" name="Объект 2"/>
          <p:cNvSpPr>
            <a:spLocks noGrp="1"/>
          </p:cNvSpPr>
          <p:nvPr>
            <p:ph idx="1"/>
          </p:nvPr>
        </p:nvSpPr>
        <p:spPr>
          <a:xfrm>
            <a:off x="0" y="1600200"/>
            <a:ext cx="9144000" cy="4525963"/>
          </a:xfrm>
        </p:spPr>
        <p:txBody>
          <a:bodyPr/>
          <a:lstStyle/>
          <a:p>
            <a:r>
              <a:rPr lang="ru-RU" altLang="ru-RU" sz="2800" dirty="0" smtClean="0">
                <a:solidFill>
                  <a:srgbClr val="000066"/>
                </a:solidFill>
              </a:rPr>
              <a:t>1. </a:t>
            </a:r>
            <a:r>
              <a:rPr lang="en-US" altLang="ru-RU" sz="2800" dirty="0" smtClean="0">
                <a:solidFill>
                  <a:srgbClr val="000066"/>
                </a:solidFill>
              </a:rPr>
              <a:t>The </a:t>
            </a:r>
            <a:r>
              <a:rPr lang="ru-RU" altLang="ru-RU" sz="2800" dirty="0" smtClean="0">
                <a:solidFill>
                  <a:srgbClr val="000066"/>
                </a:solidFill>
              </a:rPr>
              <a:t> 85</a:t>
            </a:r>
            <a:r>
              <a:rPr lang="en-US" altLang="ru-RU" sz="2800" dirty="0" smtClean="0">
                <a:solidFill>
                  <a:srgbClr val="000066"/>
                </a:solidFill>
              </a:rPr>
              <a:t>-level grid</a:t>
            </a:r>
            <a:r>
              <a:rPr lang="ru-RU" altLang="ru-RU" sz="2800" dirty="0" smtClean="0">
                <a:solidFill>
                  <a:srgbClr val="000066"/>
                </a:solidFill>
              </a:rPr>
              <a:t> (0.3 </a:t>
            </a:r>
            <a:r>
              <a:rPr lang="en-US" altLang="ru-RU" sz="2800" dirty="0" err="1" smtClean="0">
                <a:solidFill>
                  <a:srgbClr val="000066"/>
                </a:solidFill>
              </a:rPr>
              <a:t>hPa</a:t>
            </a:r>
            <a:r>
              <a:rPr lang="ru-RU" altLang="ru-RU" sz="2800" dirty="0" smtClean="0">
                <a:solidFill>
                  <a:srgbClr val="000066"/>
                </a:solidFill>
              </a:rPr>
              <a:t>) (</a:t>
            </a:r>
            <a:r>
              <a:rPr lang="en-US" altLang="ru-RU" sz="2800" dirty="0" smtClean="0">
                <a:solidFill>
                  <a:srgbClr val="000066"/>
                </a:solidFill>
              </a:rPr>
              <a:t>from</a:t>
            </a:r>
            <a:r>
              <a:rPr lang="ru-RU" altLang="ru-RU" sz="2800" dirty="0" smtClean="0">
                <a:solidFill>
                  <a:srgbClr val="000066"/>
                </a:solidFill>
              </a:rPr>
              <a:t> 10</a:t>
            </a:r>
            <a:r>
              <a:rPr lang="en-US" altLang="ru-RU" sz="2800" dirty="0" smtClean="0">
                <a:solidFill>
                  <a:srgbClr val="000066"/>
                </a:solidFill>
              </a:rPr>
              <a:t>0</a:t>
            </a:r>
            <a:r>
              <a:rPr lang="ru-RU" altLang="ru-RU" sz="2800" dirty="0" smtClean="0">
                <a:solidFill>
                  <a:srgbClr val="000066"/>
                </a:solidFill>
              </a:rPr>
              <a:t> </a:t>
            </a:r>
            <a:r>
              <a:rPr lang="en-US" altLang="ru-RU" sz="2800" dirty="0" smtClean="0">
                <a:solidFill>
                  <a:srgbClr val="000066"/>
                </a:solidFill>
              </a:rPr>
              <a:t>to</a:t>
            </a:r>
            <a:r>
              <a:rPr lang="ru-RU" altLang="ru-RU" sz="2800" dirty="0" smtClean="0">
                <a:solidFill>
                  <a:srgbClr val="000066"/>
                </a:solidFill>
              </a:rPr>
              <a:t> 10 </a:t>
            </a:r>
            <a:r>
              <a:rPr lang="en-US" altLang="ru-RU" sz="2800" dirty="0" err="1" smtClean="0">
                <a:solidFill>
                  <a:srgbClr val="000066"/>
                </a:solidFill>
              </a:rPr>
              <a:t>hPa</a:t>
            </a:r>
            <a:r>
              <a:rPr lang="ru-RU" altLang="ru-RU" sz="2800" dirty="0" smtClean="0">
                <a:solidFill>
                  <a:srgbClr val="000066"/>
                </a:solidFill>
              </a:rPr>
              <a:t> – </a:t>
            </a:r>
            <a:r>
              <a:rPr lang="en-US" altLang="ru-RU" sz="2800" dirty="0" smtClean="0">
                <a:solidFill>
                  <a:srgbClr val="000066"/>
                </a:solidFill>
              </a:rPr>
              <a:t>mesh size of </a:t>
            </a:r>
            <a:r>
              <a:rPr lang="ru-RU" altLang="ru-RU" sz="2800" dirty="0" smtClean="0">
                <a:solidFill>
                  <a:srgbClr val="000066"/>
                </a:solidFill>
              </a:rPr>
              <a:t> 500 </a:t>
            </a:r>
            <a:r>
              <a:rPr lang="en-US" altLang="ru-RU" sz="2800" dirty="0" smtClean="0">
                <a:solidFill>
                  <a:srgbClr val="000066"/>
                </a:solidFill>
              </a:rPr>
              <a:t>to</a:t>
            </a:r>
            <a:r>
              <a:rPr lang="ru-RU" altLang="ru-RU" sz="2800" dirty="0" smtClean="0">
                <a:solidFill>
                  <a:srgbClr val="000066"/>
                </a:solidFill>
              </a:rPr>
              <a:t> 700 </a:t>
            </a:r>
            <a:r>
              <a:rPr lang="en-US" altLang="ru-RU" sz="2800" dirty="0" smtClean="0">
                <a:solidFill>
                  <a:srgbClr val="000066"/>
                </a:solidFill>
              </a:rPr>
              <a:t>m</a:t>
            </a:r>
            <a:r>
              <a:rPr lang="ru-RU" altLang="ru-RU" sz="2800" dirty="0" smtClean="0">
                <a:solidFill>
                  <a:srgbClr val="000066"/>
                </a:solidFill>
              </a:rPr>
              <a:t>,  </a:t>
            </a:r>
            <a:r>
              <a:rPr lang="en-US" altLang="ru-RU" sz="2800" dirty="0" smtClean="0">
                <a:solidFill>
                  <a:srgbClr val="000066"/>
                </a:solidFill>
              </a:rPr>
              <a:t>upper – increase to</a:t>
            </a:r>
            <a:r>
              <a:rPr lang="ru-RU" altLang="ru-RU" sz="2800" dirty="0" smtClean="0">
                <a:solidFill>
                  <a:srgbClr val="000066"/>
                </a:solidFill>
              </a:rPr>
              <a:t> 1 </a:t>
            </a:r>
            <a:r>
              <a:rPr lang="en-US" altLang="ru-RU" sz="2800" dirty="0" smtClean="0">
                <a:solidFill>
                  <a:srgbClr val="000066"/>
                </a:solidFill>
              </a:rPr>
              <a:t>km</a:t>
            </a:r>
            <a:r>
              <a:rPr lang="ru-RU" altLang="ru-RU" sz="2800" dirty="0" smtClean="0">
                <a:solidFill>
                  <a:srgbClr val="000066"/>
                </a:solidFill>
              </a:rPr>
              <a:t>).</a:t>
            </a:r>
          </a:p>
          <a:p>
            <a:r>
              <a:rPr lang="ru-RU" altLang="ru-RU" sz="2800" dirty="0" smtClean="0">
                <a:solidFill>
                  <a:srgbClr val="000066"/>
                </a:solidFill>
              </a:rPr>
              <a:t>2. </a:t>
            </a:r>
            <a:r>
              <a:rPr lang="en-US" altLang="ru-RU" sz="2800" dirty="0">
                <a:solidFill>
                  <a:srgbClr val="000066"/>
                </a:solidFill>
              </a:rPr>
              <a:t>F</a:t>
            </a:r>
            <a:r>
              <a:rPr lang="en-US" altLang="ru-RU" sz="2800" dirty="0" smtClean="0">
                <a:solidFill>
                  <a:srgbClr val="000066"/>
                </a:solidFill>
              </a:rPr>
              <a:t>inite-element scheme for hydrostatics equation</a:t>
            </a:r>
          </a:p>
          <a:p>
            <a:r>
              <a:rPr lang="ru-RU" altLang="ru-RU" sz="2800" dirty="0" smtClean="0">
                <a:solidFill>
                  <a:srgbClr val="000066"/>
                </a:solidFill>
              </a:rPr>
              <a:t>3. </a:t>
            </a:r>
            <a:r>
              <a:rPr lang="en-US" altLang="ru-RU" sz="2800" dirty="0" smtClean="0">
                <a:solidFill>
                  <a:srgbClr val="000066"/>
                </a:solidFill>
              </a:rPr>
              <a:t>Incorporation of  convective gravity-wave drag parameterization </a:t>
            </a:r>
            <a:r>
              <a:rPr lang="ru-RU" altLang="ru-RU" sz="2800" dirty="0" smtClean="0">
                <a:solidFill>
                  <a:srgbClr val="000066"/>
                </a:solidFill>
              </a:rPr>
              <a:t>(</a:t>
            </a:r>
            <a:r>
              <a:rPr lang="en-US" altLang="ru-RU" sz="2800" dirty="0" smtClean="0">
                <a:solidFill>
                  <a:srgbClr val="000066"/>
                </a:solidFill>
              </a:rPr>
              <a:t>Hines</a:t>
            </a:r>
            <a:r>
              <a:rPr lang="ru-RU" altLang="ru-RU" sz="2800" dirty="0" smtClean="0">
                <a:solidFill>
                  <a:srgbClr val="000066"/>
                </a:solidFill>
              </a:rPr>
              <a:t> 97)</a:t>
            </a:r>
            <a:r>
              <a:rPr lang="en-US" altLang="ru-RU" sz="2800" dirty="0" smtClean="0">
                <a:solidFill>
                  <a:srgbClr val="000066"/>
                </a:solidFill>
              </a:rPr>
              <a:t> as implemented in INM RAS model.</a:t>
            </a:r>
            <a:endParaRPr lang="ru-RU" altLang="ru-RU" sz="2800" dirty="0" smtClean="0">
              <a:solidFill>
                <a:srgbClr val="000066"/>
              </a:solidFill>
            </a:endParaRPr>
          </a:p>
          <a:p>
            <a:r>
              <a:rPr lang="ru-RU" altLang="ru-RU" sz="2800" dirty="0" smtClean="0">
                <a:solidFill>
                  <a:srgbClr val="000066"/>
                </a:solidFill>
              </a:rPr>
              <a:t>4. </a:t>
            </a:r>
            <a:r>
              <a:rPr lang="en-US" altLang="ru-RU" sz="2800" dirty="0" smtClean="0">
                <a:solidFill>
                  <a:srgbClr val="000066"/>
                </a:solidFill>
              </a:rPr>
              <a:t>Tuning of p. </a:t>
            </a:r>
            <a:r>
              <a:rPr lang="ru-RU" altLang="ru-RU" sz="2800" dirty="0" smtClean="0">
                <a:solidFill>
                  <a:srgbClr val="000066"/>
                </a:solidFill>
              </a:rPr>
              <a:t>1 -3</a:t>
            </a:r>
          </a:p>
          <a:p>
            <a:endParaRPr lang="ru-RU" altLang="ru-RU" sz="2800" dirty="0" smtClean="0">
              <a:solidFill>
                <a:srgbClr val="00006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25758" t="12194" r="24714" b="43903"/>
          <a:stretch/>
        </p:blipFill>
        <p:spPr>
          <a:xfrm>
            <a:off x="-33993" y="404664"/>
            <a:ext cx="6118162" cy="2941385"/>
          </a:xfrm>
          <a:prstGeom prst="rect">
            <a:avLst/>
          </a:prstGeom>
        </p:spPr>
      </p:pic>
      <p:sp>
        <p:nvSpPr>
          <p:cNvPr id="17" name="TextBox 16"/>
          <p:cNvSpPr txBox="1"/>
          <p:nvPr/>
        </p:nvSpPr>
        <p:spPr>
          <a:xfrm>
            <a:off x="107950" y="3914775"/>
            <a:ext cx="1943100" cy="954088"/>
          </a:xfrm>
          <a:prstGeom prst="rect">
            <a:avLst/>
          </a:prstGeom>
          <a:solidFill>
            <a:schemeClr val="bg1"/>
          </a:solidFill>
        </p:spPr>
        <p:txBody>
          <a:bodyPr>
            <a:spAutoFit/>
          </a:bodyPr>
          <a:lstStyle/>
          <a:p>
            <a:pPr eaLnBrk="0" hangingPunct="0">
              <a:defRPr/>
            </a:pPr>
            <a:r>
              <a:rPr lang="en-US" sz="2000" b="0" dirty="0" err="1" smtClean="0">
                <a:latin typeface="+mn-lt"/>
                <a:cs typeface="Arial" panose="020B0604020202020204" pitchFamily="34" charset="0"/>
              </a:rPr>
              <a:t>Obs</a:t>
            </a:r>
            <a:r>
              <a:rPr lang="en-US" sz="2000" b="0" dirty="0" smtClean="0">
                <a:latin typeface="+mn-lt"/>
                <a:cs typeface="Arial" panose="020B0604020202020204" pitchFamily="34" charset="0"/>
              </a:rPr>
              <a:t> GPCP</a:t>
            </a:r>
            <a:endParaRPr lang="ru-RU" sz="2000" b="0" dirty="0">
              <a:latin typeface="+mn-lt"/>
              <a:cs typeface="Arial" panose="020B0604020202020204" pitchFamily="34" charset="0"/>
            </a:endParaRPr>
          </a:p>
          <a:p>
            <a:pPr eaLnBrk="0" hangingPunct="0">
              <a:defRPr/>
            </a:pPr>
            <a:r>
              <a:rPr lang="en-US" b="0" i="1" dirty="0">
                <a:latin typeface="+mn-lt"/>
                <a:cs typeface="Arial" panose="020B0604020202020204" pitchFamily="34" charset="0"/>
              </a:rPr>
              <a:t>TRMM</a:t>
            </a:r>
            <a:endParaRPr lang="ru-RU" b="0" i="1" dirty="0">
              <a:latin typeface="+mn-lt"/>
              <a:cs typeface="Arial" panose="020B0604020202020204" pitchFamily="34" charset="0"/>
            </a:endParaRPr>
          </a:p>
          <a:p>
            <a:pPr eaLnBrk="0" hangingPunct="0">
              <a:defRPr/>
            </a:pPr>
            <a:r>
              <a:rPr lang="ru-RU" b="0" i="1" dirty="0">
                <a:latin typeface="+mn-lt"/>
                <a:cs typeface="Arial" panose="020B0604020202020204" pitchFamily="34" charset="0"/>
              </a:rPr>
              <a:t>(1979-2010)</a:t>
            </a:r>
          </a:p>
        </p:txBody>
      </p:sp>
      <p:sp>
        <p:nvSpPr>
          <p:cNvPr id="8" name="TextBox 4"/>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pPr algn="ctr" eaLnBrk="0" hangingPunct="0">
              <a:defRPr/>
            </a:pPr>
            <a:r>
              <a:rPr lang="en-US" sz="3200" dirty="0" smtClean="0">
                <a:solidFill>
                  <a:srgbClr val="990033"/>
                </a:solidFill>
                <a:latin typeface="Arial" panose="020B0604020202020204" pitchFamily="34" charset="0"/>
                <a:cs typeface="Arial" panose="020B0604020202020204" pitchFamily="34" charset="0"/>
              </a:rPr>
              <a:t>Annual mean precipitation</a:t>
            </a:r>
            <a:r>
              <a:rPr lang="ru-RU" sz="3200" dirty="0" smtClean="0">
                <a:solidFill>
                  <a:srgbClr val="990033"/>
                </a:solidFill>
                <a:latin typeface="Arial" panose="020B0604020202020204" pitchFamily="34" charset="0"/>
                <a:cs typeface="Arial" panose="020B0604020202020204" pitchFamily="34" charset="0"/>
              </a:rPr>
              <a:t> (</a:t>
            </a:r>
            <a:r>
              <a:rPr lang="en-US" sz="3200" dirty="0" smtClean="0">
                <a:solidFill>
                  <a:srgbClr val="990033"/>
                </a:solidFill>
                <a:latin typeface="Arial" panose="020B0604020202020204" pitchFamily="34" charset="0"/>
                <a:cs typeface="Arial" panose="020B0604020202020204" pitchFamily="34" charset="0"/>
              </a:rPr>
              <a:t>mm/day</a:t>
            </a:r>
            <a:r>
              <a:rPr lang="ru-RU" sz="3200" dirty="0" smtClean="0">
                <a:solidFill>
                  <a:srgbClr val="990033"/>
                </a:solidFill>
                <a:latin typeface="Arial" panose="020B0604020202020204" pitchFamily="34" charset="0"/>
                <a:cs typeface="Arial" panose="020B0604020202020204" pitchFamily="34" charset="0"/>
              </a:rPr>
              <a:t>)</a:t>
            </a:r>
            <a:endParaRPr lang="en-US" sz="3200" dirty="0">
              <a:solidFill>
                <a:srgbClr val="990033"/>
              </a:solidFill>
              <a:latin typeface="Arial" panose="020B0604020202020204" pitchFamily="34" charset="0"/>
              <a:cs typeface="Arial" panose="020B0604020202020204" pitchFamily="34" charset="0"/>
            </a:endParaRPr>
          </a:p>
        </p:txBody>
      </p:sp>
      <p:pic>
        <p:nvPicPr>
          <p:cNvPr id="33795" name="Рисунок 6" descr="precipitation.png"/>
          <p:cNvPicPr>
            <a:picLocks noChangeAspect="1"/>
          </p:cNvPicPr>
          <p:nvPr/>
        </p:nvPicPr>
        <p:blipFill>
          <a:blip r:embed="rId3"/>
          <a:srcRect/>
          <a:stretch>
            <a:fillRect/>
          </a:stretch>
        </p:blipFill>
        <p:spPr bwMode="auto">
          <a:xfrm>
            <a:off x="1908175" y="3073400"/>
            <a:ext cx="5543550" cy="4027488"/>
          </a:xfrm>
          <a:prstGeom prst="rect">
            <a:avLst/>
          </a:prstGeom>
          <a:noFill/>
          <a:ln w="9525">
            <a:noFill/>
            <a:miter lim="800000"/>
            <a:headEnd/>
            <a:tailEnd/>
          </a:ln>
        </p:spPr>
      </p:pic>
      <p:sp>
        <p:nvSpPr>
          <p:cNvPr id="10" name="TextBox 9"/>
          <p:cNvSpPr txBox="1"/>
          <p:nvPr/>
        </p:nvSpPr>
        <p:spPr>
          <a:xfrm>
            <a:off x="107950" y="6308725"/>
            <a:ext cx="6911975" cy="523875"/>
          </a:xfrm>
          <a:prstGeom prst="rect">
            <a:avLst/>
          </a:prstGeom>
          <a:noFill/>
        </p:spPr>
        <p:txBody>
          <a:bodyPr>
            <a:spAutoFit/>
          </a:bodyPr>
          <a:lstStyle/>
          <a:p>
            <a:pPr eaLnBrk="0" hangingPunct="0">
              <a:defRPr/>
            </a:pPr>
            <a:r>
              <a:rPr lang="en-US" sz="1400" b="0" i="1" dirty="0">
                <a:latin typeface="+mn-lt"/>
                <a:cs typeface="Arial" panose="020B0604020202020204" pitchFamily="34" charset="0"/>
              </a:rPr>
              <a:t>TRMM: TROPICAL RAINFALL MEASURING MISSION</a:t>
            </a:r>
            <a:r>
              <a:rPr lang="ru-RU" sz="1400" b="0" i="1" dirty="0">
                <a:latin typeface="+mn-lt"/>
                <a:cs typeface="Arial" panose="020B0604020202020204" pitchFamily="34" charset="0"/>
              </a:rPr>
              <a:t>. </a:t>
            </a:r>
            <a:r>
              <a:rPr lang="en-US" sz="1400" b="0" i="1" dirty="0">
                <a:latin typeface="+mn-lt"/>
                <a:cs typeface="Arial" panose="020B0604020202020204" pitchFamily="34" charset="0"/>
              </a:rPr>
              <a:t>https://climatedataguide.ucar.edu/climate-data/trmm-tropical-rainfall-measuring-mission</a:t>
            </a:r>
            <a:endParaRPr lang="ru-RU" sz="1400" b="0" i="1" dirty="0">
              <a:latin typeface="+mn-lt"/>
              <a:cs typeface="Arial" panose="020B0604020202020204" pitchFamily="34" charset="0"/>
            </a:endParaRPr>
          </a:p>
        </p:txBody>
      </p:sp>
      <p:sp>
        <p:nvSpPr>
          <p:cNvPr id="13" name="TextBox 12"/>
          <p:cNvSpPr txBox="1"/>
          <p:nvPr/>
        </p:nvSpPr>
        <p:spPr>
          <a:xfrm>
            <a:off x="0" y="571643"/>
            <a:ext cx="2051050" cy="400110"/>
          </a:xfrm>
          <a:prstGeom prst="rect">
            <a:avLst/>
          </a:prstGeom>
          <a:solidFill>
            <a:schemeClr val="bg1"/>
          </a:solidFill>
        </p:spPr>
        <p:txBody>
          <a:bodyPr wrap="square">
            <a:spAutoFit/>
          </a:bodyPr>
          <a:lstStyle/>
          <a:p>
            <a:pPr eaLnBrk="0" hangingPunct="0">
              <a:defRPr/>
            </a:pPr>
            <a:r>
              <a:rPr lang="en-US" sz="2000" b="0" dirty="0" smtClean="0">
                <a:latin typeface="+mn-lt"/>
                <a:cs typeface="Arial" panose="020B0604020202020204" pitchFamily="34" charset="0"/>
              </a:rPr>
              <a:t>SLAV, </a:t>
            </a:r>
            <a:r>
              <a:rPr lang="ru-RU" sz="2000" b="0" dirty="0">
                <a:latin typeface="+mn-lt"/>
                <a:cs typeface="Arial" panose="020B0604020202020204" pitchFamily="34" charset="0"/>
              </a:rPr>
              <a:t>85</a:t>
            </a:r>
            <a:r>
              <a:rPr lang="en-US" sz="2000" b="0" dirty="0">
                <a:latin typeface="+mn-lt"/>
                <a:cs typeface="Arial" panose="020B0604020202020204" pitchFamily="34" charset="0"/>
              </a:rPr>
              <a:t> </a:t>
            </a:r>
            <a:r>
              <a:rPr lang="en-US" sz="2000" b="0" dirty="0" err="1">
                <a:latin typeface="+mn-lt"/>
                <a:cs typeface="Arial" panose="020B0604020202020204" pitchFamily="34" charset="0"/>
              </a:rPr>
              <a:t>lvl</a:t>
            </a:r>
            <a:r>
              <a:rPr lang="en-US" sz="2000" b="0" dirty="0">
                <a:latin typeface="+mn-lt"/>
                <a:cs typeface="Arial" panose="020B0604020202020204" pitchFamily="34" charset="0"/>
              </a:rPr>
              <a:t>, 2018</a:t>
            </a:r>
            <a:endParaRPr lang="ru-RU" sz="2000" b="0" dirty="0">
              <a:latin typeface="+mn-lt"/>
              <a:cs typeface="Arial" panose="020B0604020202020204" pitchFamily="34" charset="0"/>
            </a:endParaRPr>
          </a:p>
        </p:txBody>
      </p:sp>
      <p:pic>
        <p:nvPicPr>
          <p:cNvPr id="33799" name="Рисунок 10" descr="t25a_m_precip_2510.png"/>
          <p:cNvPicPr>
            <a:picLocks noChangeAspect="1"/>
          </p:cNvPicPr>
          <p:nvPr/>
        </p:nvPicPr>
        <p:blipFill>
          <a:blip r:embed="rId4"/>
          <a:srcRect/>
          <a:stretch>
            <a:fillRect/>
          </a:stretch>
        </p:blipFill>
        <p:spPr bwMode="auto">
          <a:xfrm>
            <a:off x="5292080" y="2345531"/>
            <a:ext cx="4519612" cy="2046288"/>
          </a:xfrm>
          <a:prstGeom prst="rect">
            <a:avLst/>
          </a:prstGeom>
          <a:noFill/>
          <a:ln w="9525">
            <a:noFill/>
            <a:miter lim="800000"/>
            <a:headEnd/>
            <a:tailEnd/>
          </a:ln>
        </p:spPr>
      </p:pic>
      <p:sp>
        <p:nvSpPr>
          <p:cNvPr id="12" name="TextBox 11"/>
          <p:cNvSpPr txBox="1"/>
          <p:nvPr/>
        </p:nvSpPr>
        <p:spPr>
          <a:xfrm>
            <a:off x="6228184" y="2008492"/>
            <a:ext cx="1871613" cy="338554"/>
          </a:xfrm>
          <a:prstGeom prst="rect">
            <a:avLst/>
          </a:prstGeom>
          <a:solidFill>
            <a:schemeClr val="bg1"/>
          </a:solidFill>
        </p:spPr>
        <p:txBody>
          <a:bodyPr wrap="square">
            <a:spAutoFit/>
          </a:bodyPr>
          <a:lstStyle/>
          <a:p>
            <a:pPr eaLnBrk="0" hangingPunct="0">
              <a:defRPr/>
            </a:pPr>
            <a:r>
              <a:rPr lang="en-US" sz="1600" b="0" dirty="0" smtClean="0">
                <a:latin typeface="+mn-lt"/>
                <a:cs typeface="Arial" panose="020B0604020202020204" pitchFamily="34" charset="0"/>
              </a:rPr>
              <a:t>SLAV, </a:t>
            </a:r>
            <a:r>
              <a:rPr lang="ru-RU" sz="1600" b="0" dirty="0">
                <a:latin typeface="+mn-lt"/>
                <a:cs typeface="Arial" panose="020B0604020202020204" pitchFamily="34" charset="0"/>
              </a:rPr>
              <a:t>28</a:t>
            </a:r>
            <a:r>
              <a:rPr lang="en-US" sz="1600" b="0" dirty="0">
                <a:latin typeface="+mn-lt"/>
                <a:cs typeface="Arial" panose="020B0604020202020204" pitchFamily="34" charset="0"/>
              </a:rPr>
              <a:t> </a:t>
            </a:r>
            <a:r>
              <a:rPr lang="en-US" sz="1600" b="0" dirty="0" err="1">
                <a:latin typeface="+mn-lt"/>
                <a:cs typeface="Arial" panose="020B0604020202020204" pitchFamily="34" charset="0"/>
              </a:rPr>
              <a:t>lvl</a:t>
            </a:r>
            <a:r>
              <a:rPr lang="en-US" sz="1600" b="0" dirty="0">
                <a:latin typeface="+mn-lt"/>
                <a:cs typeface="Arial" panose="020B0604020202020204" pitchFamily="34" charset="0"/>
              </a:rPr>
              <a:t>, 201</a:t>
            </a:r>
            <a:r>
              <a:rPr lang="ru-RU" sz="1600" b="0" dirty="0">
                <a:latin typeface="+mn-lt"/>
                <a:cs typeface="Arial" panose="020B0604020202020204" pitchFamily="34" charset="0"/>
              </a:rPr>
              <a:t>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A_LatLon_1d.png"/>
          <p:cNvPicPr>
            <a:picLocks noChangeAspect="1"/>
          </p:cNvPicPr>
          <p:nvPr/>
        </p:nvPicPr>
        <p:blipFill>
          <a:blip r:embed="rId2" cstate="print"/>
          <a:srcRect/>
          <a:stretch>
            <a:fillRect/>
          </a:stretch>
        </p:blipFill>
        <p:spPr bwMode="auto">
          <a:xfrm>
            <a:off x="1076305" y="2996952"/>
            <a:ext cx="2991639" cy="3024336"/>
          </a:xfrm>
          <a:prstGeom prst="rect">
            <a:avLst/>
          </a:prstGeom>
          <a:noFill/>
          <a:ln w="9525">
            <a:noFill/>
            <a:miter lim="800000"/>
            <a:headEnd/>
            <a:tailEnd/>
          </a:ln>
        </p:spPr>
      </p:pic>
      <p:pic>
        <p:nvPicPr>
          <p:cNvPr id="5" name="Рисунок 53" descr="threepolargrid-2.png"/>
          <p:cNvPicPr>
            <a:picLocks noChangeAspect="1"/>
          </p:cNvPicPr>
          <p:nvPr/>
        </p:nvPicPr>
        <p:blipFill>
          <a:blip r:embed="rId3" cstate="print"/>
          <a:srcRect/>
          <a:stretch>
            <a:fillRect/>
          </a:stretch>
        </p:blipFill>
        <p:spPr bwMode="auto">
          <a:xfrm>
            <a:off x="5362303" y="3140968"/>
            <a:ext cx="2810097" cy="2808312"/>
          </a:xfrm>
          <a:prstGeom prst="rect">
            <a:avLst/>
          </a:prstGeom>
          <a:noFill/>
          <a:ln w="9525">
            <a:noFill/>
            <a:miter lim="800000"/>
            <a:headEnd/>
            <a:tailEnd/>
          </a:ln>
        </p:spPr>
      </p:pic>
      <p:sp>
        <p:nvSpPr>
          <p:cNvPr id="8" name="Прямоугольник 7"/>
          <p:cNvSpPr/>
          <p:nvPr/>
        </p:nvSpPr>
        <p:spPr>
          <a:xfrm>
            <a:off x="5969943" y="5934670"/>
            <a:ext cx="3174057" cy="923330"/>
          </a:xfrm>
          <a:prstGeom prst="rect">
            <a:avLst/>
          </a:prstGeom>
        </p:spPr>
        <p:txBody>
          <a:bodyPr wrap="square">
            <a:spAutoFit/>
          </a:bodyPr>
          <a:lstStyle/>
          <a:p>
            <a:pPr>
              <a:defRPr/>
            </a:pPr>
            <a:r>
              <a:rPr lang="en-US" b="0" i="1" dirty="0" err="1" smtClean="0">
                <a:latin typeface="+mn-lt"/>
              </a:rPr>
              <a:t>Tolstykh</a:t>
            </a:r>
            <a:r>
              <a:rPr lang="en-US" b="0" i="1" dirty="0" smtClean="0">
                <a:latin typeface="+mn-lt"/>
              </a:rPr>
              <a:t> et al, GMD, 2017;</a:t>
            </a:r>
          </a:p>
          <a:p>
            <a:pPr>
              <a:defRPr/>
            </a:pPr>
            <a:r>
              <a:rPr lang="en-US" b="0" i="1" dirty="0" err="1" smtClean="0">
                <a:latin typeface="+mn-lt"/>
              </a:rPr>
              <a:t>Ibrayev</a:t>
            </a:r>
            <a:r>
              <a:rPr lang="en-US" b="0" i="1" dirty="0" smtClean="0">
                <a:latin typeface="+mn-lt"/>
              </a:rPr>
              <a:t> et al, </a:t>
            </a:r>
            <a:r>
              <a:rPr lang="en-US" b="0" i="1" dirty="0" err="1" smtClean="0">
                <a:latin typeface="+mn-lt"/>
              </a:rPr>
              <a:t>Izv</a:t>
            </a:r>
            <a:r>
              <a:rPr lang="en-US" b="0" i="1" dirty="0" smtClean="0">
                <a:latin typeface="+mn-lt"/>
              </a:rPr>
              <a:t> AOP, 2012;</a:t>
            </a:r>
            <a:endParaRPr lang="ru-RU" b="0" i="1" dirty="0" smtClean="0">
              <a:latin typeface="+mn-lt"/>
            </a:endParaRPr>
          </a:p>
          <a:p>
            <a:pPr>
              <a:defRPr/>
            </a:pPr>
            <a:r>
              <a:rPr lang="en-US" b="0" i="1" dirty="0" err="1" smtClean="0">
                <a:latin typeface="+mn-lt"/>
              </a:rPr>
              <a:t>Fadeev</a:t>
            </a:r>
            <a:r>
              <a:rPr lang="en-US" b="0" i="1" dirty="0" smtClean="0">
                <a:latin typeface="+mn-lt"/>
              </a:rPr>
              <a:t> et al, RJNAMM, 2016.</a:t>
            </a:r>
            <a:endParaRPr lang="ru-RU" b="0" i="1" dirty="0">
              <a:latin typeface="+mn-lt"/>
            </a:endParaRPr>
          </a:p>
        </p:txBody>
      </p:sp>
      <p:sp>
        <p:nvSpPr>
          <p:cNvPr id="11" name="Rectangle 3"/>
          <p:cNvSpPr txBox="1">
            <a:spLocks/>
          </p:cNvSpPr>
          <p:nvPr/>
        </p:nvSpPr>
        <p:spPr>
          <a:xfrm>
            <a:off x="539552" y="188640"/>
            <a:ext cx="7632848" cy="648072"/>
          </a:xfrm>
          <a:prstGeom prst="rect">
            <a:avLst/>
          </a:prstGeom>
        </p:spPr>
        <p:txBody>
          <a:bodyPr/>
          <a:lstStyle/>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n-US" altLang="ru-RU" sz="3200" i="0" u="none" strike="noStrike" kern="0" cap="none" spc="0" normalizeH="0" baseline="0" noProof="0" dirty="0" smtClean="0">
                <a:ln>
                  <a:noFill/>
                </a:ln>
                <a:solidFill>
                  <a:srgbClr val="990000"/>
                </a:solidFill>
                <a:effectLst/>
                <a:uLnTx/>
                <a:uFillTx/>
                <a:latin typeface="Calibri"/>
                <a:cs typeface="+mn-cs"/>
              </a:rPr>
              <a:t>Coupled model components</a:t>
            </a:r>
            <a:endParaRPr lang="en-US" altLang="ru-RU" sz="2400" kern="0" dirty="0" smtClean="0">
              <a:solidFill>
                <a:srgbClr val="000066"/>
              </a:solidFill>
              <a:latin typeface="Calibri"/>
              <a:cs typeface="+mn-cs"/>
            </a:endParaRPr>
          </a:p>
          <a:p>
            <a:pPr eaLnBrk="1" fontAlgn="auto" hangingPunct="1">
              <a:spcBef>
                <a:spcPct val="20000"/>
              </a:spcBef>
              <a:spcAft>
                <a:spcPts val="0"/>
              </a:spcAft>
              <a:defRPr/>
            </a:pPr>
            <a:endParaRPr kumimoji="0" lang="en-US" altLang="ru-RU" sz="2400" i="0" u="none" strike="noStrike" kern="0" cap="none" spc="0" normalizeH="0" noProof="0" dirty="0" smtClean="0">
              <a:ln>
                <a:noFill/>
              </a:ln>
              <a:solidFill>
                <a:srgbClr val="000066"/>
              </a:solidFill>
              <a:effectLst/>
              <a:uLnTx/>
              <a:uFillTx/>
              <a:latin typeface="Calibri"/>
              <a:cs typeface="+mn-cs"/>
            </a:endParaRPr>
          </a:p>
        </p:txBody>
      </p:sp>
      <p:sp>
        <p:nvSpPr>
          <p:cNvPr id="13" name="Rectangle 3"/>
          <p:cNvSpPr txBox="1">
            <a:spLocks/>
          </p:cNvSpPr>
          <p:nvPr/>
        </p:nvSpPr>
        <p:spPr>
          <a:xfrm>
            <a:off x="539552" y="836712"/>
            <a:ext cx="4464496" cy="5400600"/>
          </a:xfrm>
          <a:prstGeom prst="rect">
            <a:avLst/>
          </a:prstGeom>
        </p:spPr>
        <p:txBody>
          <a:bodyPr/>
          <a:lstStyle/>
          <a:p>
            <a:pPr eaLnBrk="1" fontAlgn="auto" hangingPunct="1">
              <a:spcBef>
                <a:spcPct val="20000"/>
              </a:spcBef>
              <a:spcAft>
                <a:spcPts val="0"/>
              </a:spcAft>
              <a:defRPr/>
            </a:pPr>
            <a:r>
              <a:rPr lang="en-US" altLang="ru-RU" sz="2800" kern="0" dirty="0" smtClean="0">
                <a:solidFill>
                  <a:srgbClr val="990033"/>
                </a:solidFill>
                <a:latin typeface="Calibri"/>
                <a:cs typeface="+mn-cs"/>
              </a:rPr>
              <a:t>SLAV </a:t>
            </a:r>
            <a:r>
              <a:rPr lang="en-US" altLang="ru-RU" sz="2800" b="0" kern="0" dirty="0" smtClean="0">
                <a:solidFill>
                  <a:srgbClr val="990033"/>
                </a:solidFill>
                <a:latin typeface="Calibri"/>
                <a:cs typeface="+mn-cs"/>
              </a:rPr>
              <a:t>atmosphere model</a:t>
            </a:r>
          </a:p>
          <a:p>
            <a:pPr eaLnBrk="1" fontAlgn="auto" hangingPunct="1">
              <a:spcBef>
                <a:spcPct val="20000"/>
              </a:spcBef>
              <a:spcAft>
                <a:spcPts val="0"/>
              </a:spcAft>
              <a:defRPr/>
            </a:pPr>
            <a:r>
              <a:rPr lang="en-US" altLang="ru-RU" sz="2400" b="0" kern="0" dirty="0" smtClean="0">
                <a:solidFill>
                  <a:srgbClr val="000066"/>
                </a:solidFill>
                <a:latin typeface="Calibri"/>
                <a:cs typeface="+mn-cs"/>
              </a:rPr>
              <a:t>0.9</a:t>
            </a:r>
            <a:r>
              <a:rPr lang="en-US" altLang="ru-RU" sz="2400" b="0" kern="0" baseline="30000" dirty="0" smtClean="0">
                <a:solidFill>
                  <a:srgbClr val="000066"/>
                </a:solidFill>
                <a:latin typeface="Calibri"/>
                <a:cs typeface="+mn-cs"/>
              </a:rPr>
              <a:t>o</a:t>
            </a:r>
            <a:r>
              <a:rPr lang="en-US" altLang="ru-RU" sz="2400" b="0" kern="0" dirty="0" smtClean="0">
                <a:solidFill>
                  <a:srgbClr val="000066"/>
                </a:solidFill>
                <a:latin typeface="Calibri"/>
                <a:cs typeface="+mn-cs"/>
              </a:rPr>
              <a:t>x0.72</a:t>
            </a:r>
            <a:r>
              <a:rPr lang="en-US" altLang="ru-RU" sz="2400" b="0" kern="0" baseline="30000" dirty="0" smtClean="0">
                <a:solidFill>
                  <a:srgbClr val="000066"/>
                </a:solidFill>
                <a:latin typeface="Calibri"/>
                <a:cs typeface="+mn-cs"/>
              </a:rPr>
              <a:t>o</a:t>
            </a:r>
            <a:r>
              <a:rPr lang="en-US" altLang="ru-RU" sz="2400" b="0" kern="0" dirty="0" smtClean="0">
                <a:solidFill>
                  <a:srgbClr val="000066"/>
                </a:solidFill>
                <a:latin typeface="Calibri"/>
                <a:cs typeface="+mn-cs"/>
              </a:rPr>
              <a:t> (400x250), </a:t>
            </a:r>
            <a:r>
              <a:rPr lang="en-US" altLang="ru-RU" sz="2400" kern="0" dirty="0" smtClean="0">
                <a:solidFill>
                  <a:srgbClr val="000066"/>
                </a:solidFill>
                <a:latin typeface="Calibri"/>
                <a:cs typeface="+mn-cs"/>
              </a:rPr>
              <a:t>85</a:t>
            </a:r>
            <a:r>
              <a:rPr lang="en-US" altLang="ru-RU" sz="2400" b="0" kern="0" dirty="0" smtClean="0">
                <a:solidFill>
                  <a:srgbClr val="000066"/>
                </a:solidFill>
                <a:latin typeface="Calibri"/>
                <a:cs typeface="+mn-cs"/>
              </a:rPr>
              <a:t> levels.</a:t>
            </a:r>
          </a:p>
          <a:p>
            <a:pPr eaLnBrk="1" fontAlgn="auto" hangingPunct="1">
              <a:spcBef>
                <a:spcPct val="20000"/>
              </a:spcBef>
              <a:spcAft>
                <a:spcPts val="0"/>
              </a:spcAft>
              <a:defRPr/>
            </a:pPr>
            <a:r>
              <a:rPr lang="el-GR" altLang="ru-RU" sz="2400" b="0" kern="0" dirty="0" smtClean="0">
                <a:solidFill>
                  <a:srgbClr val="000066"/>
                </a:solidFill>
                <a:latin typeface="Calibri"/>
                <a:cs typeface="+mn-cs"/>
              </a:rPr>
              <a:t>Δ</a:t>
            </a:r>
            <a:r>
              <a:rPr lang="en-US" altLang="ru-RU" sz="2400" b="0" kern="0" dirty="0" smtClean="0">
                <a:solidFill>
                  <a:srgbClr val="000066"/>
                </a:solidFill>
                <a:latin typeface="Calibri"/>
                <a:cs typeface="+mn-cs"/>
              </a:rPr>
              <a:t>t = 1440 s.</a:t>
            </a:r>
          </a:p>
          <a:p>
            <a:pPr eaLnBrk="1" fontAlgn="auto" hangingPunct="1">
              <a:spcBef>
                <a:spcPct val="20000"/>
              </a:spcBef>
              <a:spcAft>
                <a:spcPts val="0"/>
              </a:spcAft>
              <a:defRPr/>
            </a:pPr>
            <a:r>
              <a:rPr lang="en-US" altLang="ru-RU" sz="2400" b="0" kern="0" dirty="0" smtClean="0">
                <a:solidFill>
                  <a:srgbClr val="000066"/>
                </a:solidFill>
                <a:latin typeface="Calibri"/>
                <a:cs typeface="+mn-cs"/>
              </a:rPr>
              <a:t>Lat-Lon, 1D MPI decomposition.</a:t>
            </a:r>
          </a:p>
          <a:p>
            <a:pPr eaLnBrk="1" fontAlgn="auto" hangingPunct="1">
              <a:spcBef>
                <a:spcPct val="20000"/>
              </a:spcBef>
              <a:spcAft>
                <a:spcPts val="0"/>
              </a:spcAft>
              <a:defRPr/>
            </a:pPr>
            <a:r>
              <a:rPr lang="en-US" altLang="ru-RU" sz="2400" b="0" kern="0" dirty="0" smtClean="0">
                <a:solidFill>
                  <a:srgbClr val="000066"/>
                </a:solidFill>
                <a:latin typeface="Calibri"/>
              </a:rPr>
              <a:t>* includes multilayer soil model.</a:t>
            </a:r>
          </a:p>
          <a:p>
            <a:pPr eaLnBrk="1" fontAlgn="auto" hangingPunct="1">
              <a:spcBef>
                <a:spcPct val="20000"/>
              </a:spcBef>
              <a:spcAft>
                <a:spcPts val="0"/>
              </a:spcAft>
              <a:defRPr/>
            </a:pPr>
            <a:endParaRPr lang="en-US" altLang="ru-RU" sz="2400" b="0" kern="0" dirty="0" smtClean="0">
              <a:solidFill>
                <a:srgbClr val="000066"/>
              </a:solidFill>
              <a:latin typeface="Calibri"/>
              <a:cs typeface="+mn-cs"/>
            </a:endParaRPr>
          </a:p>
          <a:p>
            <a:pPr eaLnBrk="1" fontAlgn="auto" hangingPunct="1">
              <a:spcBef>
                <a:spcPct val="20000"/>
              </a:spcBef>
              <a:spcAft>
                <a:spcPts val="0"/>
              </a:spcAft>
              <a:defRPr/>
            </a:pPr>
            <a:endParaRPr lang="en-US" altLang="ru-RU" sz="2400" b="0" kern="0" dirty="0" smtClean="0">
              <a:solidFill>
                <a:srgbClr val="000066"/>
              </a:solidFill>
              <a:latin typeface="Calibri"/>
              <a:cs typeface="+mn-cs"/>
            </a:endParaRPr>
          </a:p>
        </p:txBody>
      </p:sp>
      <p:sp>
        <p:nvSpPr>
          <p:cNvPr id="14" name="Rectangle 3"/>
          <p:cNvSpPr txBox="1">
            <a:spLocks/>
          </p:cNvSpPr>
          <p:nvPr/>
        </p:nvSpPr>
        <p:spPr>
          <a:xfrm>
            <a:off x="4788024" y="836712"/>
            <a:ext cx="4176464" cy="2304256"/>
          </a:xfrm>
          <a:prstGeom prst="rect">
            <a:avLst/>
          </a:prstGeom>
        </p:spPr>
        <p:txBody>
          <a:bodyPr/>
          <a:lstStyle/>
          <a:p>
            <a:pPr lvl="0" eaLnBrk="1" fontAlgn="auto" hangingPunct="1">
              <a:spcBef>
                <a:spcPct val="20000"/>
              </a:spcBef>
              <a:spcAft>
                <a:spcPts val="0"/>
              </a:spcAft>
              <a:defRPr/>
            </a:pPr>
            <a:r>
              <a:rPr lang="en-US" altLang="ru-RU" sz="2800" kern="0" dirty="0" smtClean="0">
                <a:solidFill>
                  <a:srgbClr val="990033"/>
                </a:solidFill>
                <a:latin typeface="Calibri"/>
                <a:cs typeface="+mn-cs"/>
              </a:rPr>
              <a:t>INMIO </a:t>
            </a:r>
            <a:r>
              <a:rPr lang="en-US" altLang="ru-RU" sz="2800" b="0" kern="0" dirty="0" smtClean="0">
                <a:solidFill>
                  <a:srgbClr val="990033"/>
                </a:solidFill>
                <a:latin typeface="Calibri"/>
                <a:cs typeface="+mn-cs"/>
              </a:rPr>
              <a:t>World ocean model</a:t>
            </a:r>
          </a:p>
          <a:p>
            <a:pPr lvl="0" eaLnBrk="1" fontAlgn="auto" hangingPunct="1">
              <a:spcBef>
                <a:spcPct val="20000"/>
              </a:spcBef>
              <a:spcAft>
                <a:spcPts val="0"/>
              </a:spcAft>
              <a:defRPr/>
            </a:pPr>
            <a:r>
              <a:rPr lang="en-US" altLang="ru-RU" sz="2400" b="0" kern="0" dirty="0" smtClean="0">
                <a:solidFill>
                  <a:srgbClr val="000066"/>
                </a:solidFill>
                <a:latin typeface="Calibri"/>
                <a:cs typeface="+mn-cs"/>
              </a:rPr>
              <a:t>0.5</a:t>
            </a:r>
            <a:r>
              <a:rPr lang="en-US" altLang="ru-RU" sz="2400" b="0" kern="0" baseline="30000" dirty="0" smtClean="0">
                <a:solidFill>
                  <a:srgbClr val="000066"/>
                </a:solidFill>
                <a:latin typeface="Calibri"/>
                <a:cs typeface="+mn-cs"/>
              </a:rPr>
              <a:t>o</a:t>
            </a:r>
            <a:r>
              <a:rPr lang="en-US" altLang="ru-RU" sz="2400" b="0" kern="0" dirty="0" smtClean="0">
                <a:solidFill>
                  <a:srgbClr val="000066"/>
                </a:solidFill>
                <a:latin typeface="Calibri"/>
                <a:cs typeface="+mn-cs"/>
              </a:rPr>
              <a:t>x0.5</a:t>
            </a:r>
            <a:r>
              <a:rPr lang="en-US" altLang="ru-RU" sz="2400" b="0" kern="0" baseline="30000" dirty="0" smtClean="0">
                <a:solidFill>
                  <a:srgbClr val="000066"/>
                </a:solidFill>
                <a:latin typeface="Calibri"/>
                <a:cs typeface="+mn-cs"/>
              </a:rPr>
              <a:t>o</a:t>
            </a:r>
            <a:r>
              <a:rPr lang="en-US" altLang="ru-RU" sz="2400" b="0" kern="0" dirty="0" smtClean="0">
                <a:solidFill>
                  <a:srgbClr val="000066"/>
                </a:solidFill>
                <a:latin typeface="Calibri"/>
                <a:cs typeface="+mn-cs"/>
              </a:rPr>
              <a:t> (720x360), 49 levels.</a:t>
            </a:r>
          </a:p>
          <a:p>
            <a:pPr lvl="0" eaLnBrk="1" fontAlgn="auto" hangingPunct="1">
              <a:spcBef>
                <a:spcPct val="20000"/>
              </a:spcBef>
              <a:spcAft>
                <a:spcPts val="0"/>
              </a:spcAft>
              <a:defRPr/>
            </a:pPr>
            <a:r>
              <a:rPr lang="el-GR" altLang="ru-RU" sz="2400" b="0" kern="0" dirty="0" smtClean="0">
                <a:solidFill>
                  <a:srgbClr val="000066"/>
                </a:solidFill>
                <a:latin typeface="Calibri"/>
                <a:cs typeface="+mn-cs"/>
              </a:rPr>
              <a:t>Δ</a:t>
            </a:r>
            <a:r>
              <a:rPr lang="en-US" altLang="ru-RU" sz="2400" b="0" kern="0" dirty="0" smtClean="0">
                <a:solidFill>
                  <a:srgbClr val="000066"/>
                </a:solidFill>
                <a:latin typeface="Calibri"/>
                <a:cs typeface="+mn-cs"/>
              </a:rPr>
              <a:t>t = 600 s.</a:t>
            </a:r>
          </a:p>
          <a:p>
            <a:pPr lvl="0" eaLnBrk="1" fontAlgn="auto" hangingPunct="1">
              <a:spcBef>
                <a:spcPct val="20000"/>
              </a:spcBef>
              <a:spcAft>
                <a:spcPts val="0"/>
              </a:spcAft>
              <a:defRPr/>
            </a:pPr>
            <a:r>
              <a:rPr lang="en-US" altLang="ru-RU" sz="2400" b="0" kern="0" dirty="0" smtClean="0">
                <a:solidFill>
                  <a:srgbClr val="000066"/>
                </a:solidFill>
                <a:latin typeface="Calibri"/>
                <a:cs typeface="+mn-cs"/>
              </a:rPr>
              <a:t>Tri-polar grid, 2D MPI decomposition.</a:t>
            </a:r>
          </a:p>
          <a:p>
            <a:pPr eaLnBrk="1" fontAlgn="auto" hangingPunct="1">
              <a:spcBef>
                <a:spcPct val="20000"/>
              </a:spcBef>
              <a:spcAft>
                <a:spcPts val="0"/>
              </a:spcAft>
              <a:defRPr/>
            </a:pPr>
            <a:endParaRPr lang="en-US" altLang="ru-RU" sz="2400" b="0" kern="0" dirty="0" smtClean="0">
              <a:solidFill>
                <a:srgbClr val="000066"/>
              </a:solidFill>
              <a:latin typeface="Calibri"/>
              <a:cs typeface="+mn-cs"/>
            </a:endParaRPr>
          </a:p>
        </p:txBody>
      </p:sp>
    </p:spTree>
    <p:extLst>
      <p:ext uri="{BB962C8B-B14F-4D97-AF65-F5344CB8AC3E}">
        <p14:creationId xmlns:p14="http://schemas.microsoft.com/office/powerpoint/2010/main" val="1663351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p:cNvSpPr>
          <p:nvPr/>
        </p:nvSpPr>
        <p:spPr>
          <a:xfrm>
            <a:off x="1619672" y="188640"/>
            <a:ext cx="7632848" cy="648072"/>
          </a:xfrm>
          <a:prstGeom prst="rect">
            <a:avLst/>
          </a:prstGeom>
        </p:spPr>
        <p:txBody>
          <a:bodyPr/>
          <a:lstStyle/>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n-US" altLang="ru-RU" sz="3200" i="0" u="none" strike="noStrike" kern="0" cap="none" spc="0" normalizeH="0" baseline="0" noProof="0" dirty="0" smtClean="0">
                <a:ln>
                  <a:noFill/>
                </a:ln>
                <a:solidFill>
                  <a:srgbClr val="990000"/>
                </a:solidFill>
                <a:effectLst/>
                <a:uLnTx/>
                <a:uFillTx/>
                <a:latin typeface="Calibri"/>
                <a:cs typeface="+mn-cs"/>
              </a:rPr>
              <a:t>Coupled model structure</a:t>
            </a:r>
            <a:endParaRPr lang="en-US" altLang="ru-RU" sz="2400" kern="0" dirty="0" smtClean="0">
              <a:solidFill>
                <a:srgbClr val="000066"/>
              </a:solidFill>
              <a:latin typeface="Calibri"/>
              <a:cs typeface="+mn-cs"/>
            </a:endParaRPr>
          </a:p>
          <a:p>
            <a:pPr eaLnBrk="1" fontAlgn="auto" hangingPunct="1">
              <a:spcBef>
                <a:spcPct val="20000"/>
              </a:spcBef>
              <a:spcAft>
                <a:spcPts val="0"/>
              </a:spcAft>
              <a:defRPr/>
            </a:pPr>
            <a:endParaRPr kumimoji="0" lang="en-US" altLang="ru-RU" sz="2400" i="0" u="none" strike="noStrike" kern="0" cap="none" spc="0" normalizeH="0" noProof="0" dirty="0" smtClean="0">
              <a:ln>
                <a:noFill/>
              </a:ln>
              <a:solidFill>
                <a:srgbClr val="000066"/>
              </a:solidFill>
              <a:effectLst/>
              <a:uLnTx/>
              <a:uFillTx/>
              <a:latin typeface="Calibri"/>
              <a:cs typeface="+mn-cs"/>
            </a:endParaRPr>
          </a:p>
        </p:txBody>
      </p:sp>
      <p:pic>
        <p:nvPicPr>
          <p:cNvPr id="9" name="Рисунок 6" descr="cpl.png"/>
          <p:cNvPicPr>
            <a:picLocks noChangeAspect="1"/>
          </p:cNvPicPr>
          <p:nvPr/>
        </p:nvPicPr>
        <p:blipFill>
          <a:blip r:embed="rId2" cstate="print"/>
          <a:srcRect/>
          <a:stretch>
            <a:fillRect/>
          </a:stretch>
        </p:blipFill>
        <p:spPr bwMode="auto">
          <a:xfrm>
            <a:off x="1686546" y="1352154"/>
            <a:ext cx="5770909" cy="2804116"/>
          </a:xfrm>
          <a:prstGeom prst="rect">
            <a:avLst/>
          </a:prstGeom>
          <a:noFill/>
          <a:ln w="9525">
            <a:noFill/>
            <a:miter lim="800000"/>
            <a:headEnd/>
            <a:tailEnd/>
          </a:ln>
        </p:spPr>
      </p:pic>
      <p:sp>
        <p:nvSpPr>
          <p:cNvPr id="10" name="Rectangle 3"/>
          <p:cNvSpPr txBox="1">
            <a:spLocks/>
          </p:cNvSpPr>
          <p:nvPr/>
        </p:nvSpPr>
        <p:spPr>
          <a:xfrm>
            <a:off x="5292080" y="3573016"/>
            <a:ext cx="2592288" cy="504056"/>
          </a:xfrm>
          <a:prstGeom prst="rect">
            <a:avLst/>
          </a:prstGeom>
        </p:spPr>
        <p:txBody>
          <a:bodyPr/>
          <a:lstStyle/>
          <a:p>
            <a:pPr lvl="0" eaLnBrk="1" fontAlgn="auto" hangingPunct="1">
              <a:spcBef>
                <a:spcPct val="20000"/>
              </a:spcBef>
              <a:spcAft>
                <a:spcPts val="0"/>
              </a:spcAft>
              <a:defRPr/>
            </a:pPr>
            <a:r>
              <a:rPr lang="en-US" altLang="ru-RU" sz="2400" b="0" kern="0" dirty="0" smtClean="0">
                <a:solidFill>
                  <a:srgbClr val="000066"/>
                </a:solidFill>
                <a:latin typeface="Calibri"/>
                <a:cs typeface="+mn-cs"/>
              </a:rPr>
              <a:t>File system</a:t>
            </a:r>
          </a:p>
          <a:p>
            <a:pPr eaLnBrk="1" fontAlgn="auto" hangingPunct="1">
              <a:spcBef>
                <a:spcPct val="20000"/>
              </a:spcBef>
              <a:spcAft>
                <a:spcPts val="0"/>
              </a:spcAft>
              <a:defRPr/>
            </a:pPr>
            <a:endParaRPr lang="en-US" altLang="ru-RU" sz="2400" b="0" kern="0" dirty="0" smtClean="0">
              <a:solidFill>
                <a:srgbClr val="000066"/>
              </a:solidFill>
              <a:latin typeface="Calibri"/>
              <a:cs typeface="+mn-cs"/>
            </a:endParaRPr>
          </a:p>
        </p:txBody>
      </p:sp>
      <p:sp>
        <p:nvSpPr>
          <p:cNvPr id="12" name="Rectangle 3"/>
          <p:cNvSpPr txBox="1">
            <a:spLocks/>
          </p:cNvSpPr>
          <p:nvPr/>
        </p:nvSpPr>
        <p:spPr>
          <a:xfrm>
            <a:off x="1619672" y="908720"/>
            <a:ext cx="2592288" cy="504056"/>
          </a:xfrm>
          <a:prstGeom prst="rect">
            <a:avLst/>
          </a:prstGeom>
        </p:spPr>
        <p:txBody>
          <a:bodyPr/>
          <a:lstStyle/>
          <a:p>
            <a:pPr lvl="0" eaLnBrk="1" fontAlgn="auto" hangingPunct="1">
              <a:spcBef>
                <a:spcPct val="20000"/>
              </a:spcBef>
              <a:spcAft>
                <a:spcPts val="0"/>
              </a:spcAft>
              <a:defRPr/>
            </a:pPr>
            <a:r>
              <a:rPr lang="en-US" altLang="ru-RU" sz="2400" b="0" kern="0" dirty="0" smtClean="0">
                <a:solidFill>
                  <a:srgbClr val="000066"/>
                </a:solidFill>
                <a:latin typeface="Calibri"/>
                <a:cs typeface="+mn-cs"/>
              </a:rPr>
              <a:t>Atmosphere</a:t>
            </a:r>
          </a:p>
          <a:p>
            <a:pPr eaLnBrk="1" fontAlgn="auto" hangingPunct="1">
              <a:spcBef>
                <a:spcPct val="20000"/>
              </a:spcBef>
              <a:spcAft>
                <a:spcPts val="0"/>
              </a:spcAft>
              <a:defRPr/>
            </a:pPr>
            <a:endParaRPr lang="en-US" altLang="ru-RU" sz="2400" b="0" kern="0" dirty="0" smtClean="0">
              <a:solidFill>
                <a:srgbClr val="000066"/>
              </a:solidFill>
              <a:latin typeface="Calibri"/>
              <a:cs typeface="+mn-cs"/>
            </a:endParaRPr>
          </a:p>
        </p:txBody>
      </p:sp>
      <p:sp>
        <p:nvSpPr>
          <p:cNvPr id="15" name="Rectangle 3"/>
          <p:cNvSpPr txBox="1">
            <a:spLocks/>
          </p:cNvSpPr>
          <p:nvPr/>
        </p:nvSpPr>
        <p:spPr>
          <a:xfrm>
            <a:off x="5220072" y="908720"/>
            <a:ext cx="2592288" cy="504056"/>
          </a:xfrm>
          <a:prstGeom prst="rect">
            <a:avLst/>
          </a:prstGeom>
        </p:spPr>
        <p:txBody>
          <a:bodyPr/>
          <a:lstStyle/>
          <a:p>
            <a:pPr lvl="0" eaLnBrk="1" fontAlgn="auto" hangingPunct="1">
              <a:spcBef>
                <a:spcPct val="20000"/>
              </a:spcBef>
              <a:spcAft>
                <a:spcPts val="0"/>
              </a:spcAft>
              <a:defRPr/>
            </a:pPr>
            <a:r>
              <a:rPr lang="en-US" altLang="ru-RU" sz="2400" b="0" kern="0" dirty="0" smtClean="0">
                <a:solidFill>
                  <a:srgbClr val="000066"/>
                </a:solidFill>
                <a:latin typeface="Calibri"/>
                <a:cs typeface="+mn-cs"/>
              </a:rPr>
              <a:t>Ocean</a:t>
            </a:r>
          </a:p>
          <a:p>
            <a:pPr eaLnBrk="1" fontAlgn="auto" hangingPunct="1">
              <a:spcBef>
                <a:spcPct val="20000"/>
              </a:spcBef>
              <a:spcAft>
                <a:spcPts val="0"/>
              </a:spcAft>
              <a:defRPr/>
            </a:pPr>
            <a:endParaRPr lang="en-US" altLang="ru-RU" sz="2400" b="0" kern="0" dirty="0" smtClean="0">
              <a:solidFill>
                <a:srgbClr val="000066"/>
              </a:solidFill>
              <a:latin typeface="Calibri"/>
              <a:cs typeface="+mn-cs"/>
            </a:endParaRPr>
          </a:p>
        </p:txBody>
      </p:sp>
      <p:sp>
        <p:nvSpPr>
          <p:cNvPr id="16" name="Rectangle 3"/>
          <p:cNvSpPr txBox="1">
            <a:spLocks/>
          </p:cNvSpPr>
          <p:nvPr/>
        </p:nvSpPr>
        <p:spPr>
          <a:xfrm>
            <a:off x="3995936" y="908720"/>
            <a:ext cx="1368152" cy="504056"/>
          </a:xfrm>
          <a:prstGeom prst="rect">
            <a:avLst/>
          </a:prstGeom>
        </p:spPr>
        <p:txBody>
          <a:bodyPr/>
          <a:lstStyle/>
          <a:p>
            <a:pPr lvl="0" eaLnBrk="1" fontAlgn="auto" hangingPunct="1">
              <a:spcBef>
                <a:spcPct val="20000"/>
              </a:spcBef>
              <a:spcAft>
                <a:spcPts val="0"/>
              </a:spcAft>
              <a:defRPr/>
            </a:pPr>
            <a:r>
              <a:rPr lang="en-US" altLang="ru-RU" sz="2400" b="0" kern="0" dirty="0" smtClean="0">
                <a:solidFill>
                  <a:srgbClr val="000066"/>
                </a:solidFill>
                <a:latin typeface="Calibri"/>
                <a:cs typeface="+mn-cs"/>
              </a:rPr>
              <a:t>Coupler</a:t>
            </a:r>
          </a:p>
          <a:p>
            <a:pPr eaLnBrk="1" fontAlgn="auto" hangingPunct="1">
              <a:spcBef>
                <a:spcPct val="20000"/>
              </a:spcBef>
              <a:spcAft>
                <a:spcPts val="0"/>
              </a:spcAft>
              <a:defRPr/>
            </a:pPr>
            <a:endParaRPr lang="en-US" altLang="ru-RU" sz="2400" b="0" kern="0" dirty="0" smtClean="0">
              <a:solidFill>
                <a:srgbClr val="000066"/>
              </a:solidFill>
              <a:latin typeface="Calibri"/>
              <a:cs typeface="+mn-cs"/>
            </a:endParaRPr>
          </a:p>
        </p:txBody>
      </p:sp>
      <p:sp>
        <p:nvSpPr>
          <p:cNvPr id="17" name="Rectangle 3"/>
          <p:cNvSpPr txBox="1">
            <a:spLocks/>
          </p:cNvSpPr>
          <p:nvPr/>
        </p:nvSpPr>
        <p:spPr>
          <a:xfrm>
            <a:off x="899592" y="4293096"/>
            <a:ext cx="8208912" cy="2636912"/>
          </a:xfrm>
          <a:prstGeom prst="rect">
            <a:avLst/>
          </a:prstGeom>
        </p:spPr>
        <p:txBody>
          <a:bodyPr/>
          <a:lstStyle/>
          <a:p>
            <a:pPr lvl="0" eaLnBrk="1" fontAlgn="auto" hangingPunct="1">
              <a:spcBef>
                <a:spcPct val="20000"/>
              </a:spcBef>
              <a:spcAft>
                <a:spcPts val="0"/>
              </a:spcAft>
              <a:defRPr/>
            </a:pPr>
            <a:r>
              <a:rPr lang="en-US" altLang="ru-RU" sz="2400" kern="0" dirty="0" smtClean="0">
                <a:solidFill>
                  <a:srgbClr val="000066"/>
                </a:solidFill>
                <a:latin typeface="Calibri"/>
                <a:cs typeface="+mn-cs"/>
              </a:rPr>
              <a:t>Coupler:</a:t>
            </a:r>
            <a:r>
              <a:rPr lang="en-US" altLang="ru-RU" sz="2400" b="0" kern="0" dirty="0" smtClean="0">
                <a:solidFill>
                  <a:srgbClr val="000066"/>
                </a:solidFill>
                <a:latin typeface="Calibri"/>
                <a:cs typeface="+mn-cs"/>
              </a:rPr>
              <a:t> synchronize the components, transfer (with interpolation) data between them, works with file system.</a:t>
            </a:r>
          </a:p>
          <a:p>
            <a:pPr lvl="0" eaLnBrk="1" fontAlgn="auto" hangingPunct="1">
              <a:spcBef>
                <a:spcPct val="20000"/>
              </a:spcBef>
              <a:spcAft>
                <a:spcPts val="0"/>
              </a:spcAft>
              <a:defRPr/>
            </a:pPr>
            <a:r>
              <a:rPr lang="en-US" altLang="ru-RU" sz="2400" kern="0" dirty="0" smtClean="0">
                <a:solidFill>
                  <a:srgbClr val="000066"/>
                </a:solidFill>
                <a:latin typeface="Calibri"/>
                <a:cs typeface="+mn-cs"/>
              </a:rPr>
              <a:t>Data flow:</a:t>
            </a:r>
            <a:r>
              <a:rPr lang="en-US" altLang="ru-RU" sz="2400" b="0" kern="0" dirty="0" smtClean="0">
                <a:solidFill>
                  <a:srgbClr val="000066"/>
                </a:solidFill>
                <a:latin typeface="Calibri"/>
                <a:cs typeface="+mn-cs"/>
              </a:rPr>
              <a:t> 9 fields from </a:t>
            </a:r>
            <a:r>
              <a:rPr lang="en-US" altLang="ru-RU" sz="2400" b="0" kern="0" dirty="0" err="1" smtClean="0">
                <a:solidFill>
                  <a:srgbClr val="000066"/>
                </a:solidFill>
                <a:latin typeface="Calibri"/>
                <a:cs typeface="+mn-cs"/>
              </a:rPr>
              <a:t>atm</a:t>
            </a:r>
            <a:r>
              <a:rPr lang="en-US" altLang="ru-RU" sz="2400" b="0" kern="0" dirty="0" smtClean="0">
                <a:solidFill>
                  <a:srgbClr val="000066"/>
                </a:solidFill>
                <a:latin typeface="Calibri"/>
                <a:cs typeface="+mn-cs"/>
              </a:rPr>
              <a:t> to ocean every 2 hour,</a:t>
            </a:r>
          </a:p>
          <a:p>
            <a:pPr lvl="0" eaLnBrk="1" fontAlgn="auto" hangingPunct="1">
              <a:spcBef>
                <a:spcPct val="20000"/>
              </a:spcBef>
              <a:spcAft>
                <a:spcPts val="0"/>
              </a:spcAft>
              <a:defRPr/>
            </a:pPr>
            <a:r>
              <a:rPr lang="en-US" altLang="ru-RU" sz="2400" b="0" kern="0" dirty="0" smtClean="0">
                <a:solidFill>
                  <a:srgbClr val="000066"/>
                </a:solidFill>
                <a:latin typeface="Calibri"/>
                <a:cs typeface="+mn-cs"/>
              </a:rPr>
              <a:t>3 fields from ocean to </a:t>
            </a:r>
            <a:r>
              <a:rPr lang="en-US" altLang="ru-RU" sz="2400" b="0" kern="0" dirty="0" err="1" smtClean="0">
                <a:solidFill>
                  <a:srgbClr val="000066"/>
                </a:solidFill>
                <a:latin typeface="Calibri"/>
                <a:cs typeface="+mn-cs"/>
              </a:rPr>
              <a:t>atm</a:t>
            </a:r>
            <a:r>
              <a:rPr lang="en-US" altLang="ru-RU" sz="2400" b="0" kern="0" dirty="0" smtClean="0">
                <a:solidFill>
                  <a:srgbClr val="000066"/>
                </a:solidFill>
                <a:latin typeface="Calibri"/>
                <a:cs typeface="+mn-cs"/>
              </a:rPr>
              <a:t> every 4 hour.</a:t>
            </a:r>
          </a:p>
          <a:p>
            <a:pPr lvl="0" eaLnBrk="1" fontAlgn="auto" hangingPunct="1">
              <a:spcBef>
                <a:spcPct val="20000"/>
              </a:spcBef>
              <a:spcAft>
                <a:spcPts val="0"/>
              </a:spcAft>
              <a:defRPr/>
            </a:pPr>
            <a:r>
              <a:rPr lang="en-US" altLang="ru-RU" sz="2400" kern="0" dirty="0" smtClean="0">
                <a:solidFill>
                  <a:srgbClr val="000066"/>
                </a:solidFill>
                <a:latin typeface="Calibri"/>
                <a:cs typeface="+mn-cs"/>
              </a:rPr>
              <a:t>Efficiency:</a:t>
            </a:r>
            <a:r>
              <a:rPr lang="en-US" altLang="ru-RU" sz="2400" b="0" kern="0" dirty="0" smtClean="0">
                <a:solidFill>
                  <a:srgbClr val="000066"/>
                </a:solidFill>
                <a:latin typeface="Calibri"/>
                <a:cs typeface="+mn-cs"/>
              </a:rPr>
              <a:t> 2 years/day on 258 cores (ATM 125, OCN 132, CPL 1).</a:t>
            </a:r>
          </a:p>
        </p:txBody>
      </p:sp>
      <p:cxnSp>
        <p:nvCxnSpPr>
          <p:cNvPr id="19" name="Прямая соединительная линия 18"/>
          <p:cNvCxnSpPr/>
          <p:nvPr/>
        </p:nvCxnSpPr>
        <p:spPr>
          <a:xfrm>
            <a:off x="6732240" y="2708920"/>
            <a:ext cx="504056" cy="576064"/>
          </a:xfrm>
          <a:prstGeom prst="line">
            <a:avLst/>
          </a:prstGeom>
          <a:ln w="44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3"/>
          <p:cNvSpPr txBox="1">
            <a:spLocks/>
          </p:cNvSpPr>
          <p:nvPr/>
        </p:nvSpPr>
        <p:spPr>
          <a:xfrm>
            <a:off x="7236296" y="3068960"/>
            <a:ext cx="2267744" cy="1224136"/>
          </a:xfrm>
          <a:prstGeom prst="rect">
            <a:avLst/>
          </a:prstGeom>
        </p:spPr>
        <p:txBody>
          <a:bodyPr/>
          <a:lstStyle/>
          <a:p>
            <a:pPr lvl="0" eaLnBrk="1" fontAlgn="auto" hangingPunct="1">
              <a:spcBef>
                <a:spcPct val="20000"/>
              </a:spcBef>
              <a:spcAft>
                <a:spcPts val="0"/>
              </a:spcAft>
              <a:defRPr/>
            </a:pPr>
            <a:r>
              <a:rPr lang="en-US" altLang="ru-RU" b="0" i="1" kern="0" dirty="0" smtClean="0">
                <a:solidFill>
                  <a:srgbClr val="000066"/>
                </a:solidFill>
                <a:latin typeface="Calibri"/>
                <a:cs typeface="+mn-cs"/>
              </a:rPr>
              <a:t>Comp. Core.</a:t>
            </a:r>
          </a:p>
          <a:p>
            <a:pPr lvl="0" eaLnBrk="1" fontAlgn="auto" hangingPunct="1">
              <a:spcBef>
                <a:spcPct val="20000"/>
              </a:spcBef>
              <a:spcAft>
                <a:spcPts val="0"/>
              </a:spcAft>
              <a:defRPr/>
            </a:pPr>
            <a:r>
              <a:rPr lang="en-US" altLang="ru-RU" b="0" i="1" kern="0" dirty="0" smtClean="0">
                <a:solidFill>
                  <a:srgbClr val="000066"/>
                </a:solidFill>
                <a:latin typeface="Calibri"/>
                <a:cs typeface="+mn-cs"/>
              </a:rPr>
              <a:t>Color: MPI decomposition.</a:t>
            </a:r>
          </a:p>
          <a:p>
            <a:pPr eaLnBrk="1" fontAlgn="auto" hangingPunct="1">
              <a:spcBef>
                <a:spcPct val="20000"/>
              </a:spcBef>
              <a:spcAft>
                <a:spcPts val="0"/>
              </a:spcAft>
              <a:defRPr/>
            </a:pPr>
            <a:endParaRPr lang="en-US" altLang="ru-RU" b="0" i="1" kern="0" dirty="0" smtClean="0">
              <a:solidFill>
                <a:srgbClr val="000066"/>
              </a:solidFill>
              <a:latin typeface="Calibri"/>
              <a:cs typeface="+mn-cs"/>
            </a:endParaRPr>
          </a:p>
        </p:txBody>
      </p:sp>
    </p:spTree>
    <p:extLst>
      <p:ext uri="{BB962C8B-B14F-4D97-AF65-F5344CB8AC3E}">
        <p14:creationId xmlns:p14="http://schemas.microsoft.com/office/powerpoint/2010/main" val="589766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107504" y="1124744"/>
            <a:ext cx="8928992"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a:spLocks noChangeArrowheads="1"/>
          </p:cNvSpPr>
          <p:nvPr/>
        </p:nvSpPr>
        <p:spPr bwMode="auto">
          <a:xfrm>
            <a:off x="2195513" y="1774825"/>
            <a:ext cx="2376487" cy="368300"/>
          </a:xfrm>
          <a:prstGeom prst="rect">
            <a:avLst/>
          </a:prstGeom>
          <a:noFill/>
          <a:ln w="9525">
            <a:noFill/>
            <a:miter lim="800000"/>
            <a:headEnd/>
            <a:tailEnd/>
          </a:ln>
        </p:spPr>
        <p:txBody>
          <a:bodyPr>
            <a:spAutoFit/>
          </a:bodyPr>
          <a:lstStyle/>
          <a:p>
            <a:pPr marL="457200" indent="-457200">
              <a:defRPr/>
            </a:pPr>
            <a:r>
              <a:rPr lang="ru-RU" dirty="0">
                <a:latin typeface="+mn-lt"/>
              </a:rPr>
              <a:t>Совместная модель</a:t>
            </a:r>
            <a:endParaRPr lang="en-US" dirty="0">
              <a:latin typeface="+mn-lt"/>
            </a:endParaRPr>
          </a:p>
        </p:txBody>
      </p:sp>
      <p:sp>
        <p:nvSpPr>
          <p:cNvPr id="13" name="TextBox 12"/>
          <p:cNvSpPr txBox="1">
            <a:spLocks noChangeArrowheads="1"/>
          </p:cNvSpPr>
          <p:nvPr/>
        </p:nvSpPr>
        <p:spPr bwMode="auto">
          <a:xfrm>
            <a:off x="1928813" y="2928938"/>
            <a:ext cx="2376487" cy="369887"/>
          </a:xfrm>
          <a:prstGeom prst="rect">
            <a:avLst/>
          </a:prstGeom>
          <a:noFill/>
          <a:ln w="9525">
            <a:noFill/>
            <a:miter lim="800000"/>
            <a:headEnd/>
            <a:tailEnd/>
          </a:ln>
        </p:spPr>
        <p:txBody>
          <a:bodyPr>
            <a:spAutoFit/>
          </a:bodyPr>
          <a:lstStyle/>
          <a:p>
            <a:pPr marL="457200" indent="-457200">
              <a:defRPr/>
            </a:pPr>
            <a:r>
              <a:rPr lang="ru-RU" dirty="0">
                <a:latin typeface="+mn-lt"/>
              </a:rPr>
              <a:t>Предписанный океан</a:t>
            </a:r>
            <a:endParaRPr lang="en-US" dirty="0">
              <a:latin typeface="+mn-lt"/>
            </a:endParaRPr>
          </a:p>
        </p:txBody>
      </p:sp>
      <p:pic>
        <p:nvPicPr>
          <p:cNvPr id="16" name="Рисунок 8" descr="gp3_itso.png"/>
          <p:cNvPicPr>
            <a:picLocks noChangeAspect="1"/>
          </p:cNvPicPr>
          <p:nvPr/>
        </p:nvPicPr>
        <p:blipFill>
          <a:blip r:embed="rId2" cstate="print"/>
          <a:srcRect/>
          <a:stretch>
            <a:fillRect/>
          </a:stretch>
        </p:blipFill>
        <p:spPr bwMode="auto">
          <a:xfrm>
            <a:off x="4524375" y="1357313"/>
            <a:ext cx="4476750" cy="3357562"/>
          </a:xfrm>
          <a:prstGeom prst="rect">
            <a:avLst/>
          </a:prstGeom>
          <a:noFill/>
          <a:ln w="9525">
            <a:noFill/>
            <a:miter lim="800000"/>
            <a:headEnd/>
            <a:tailEnd/>
          </a:ln>
        </p:spPr>
      </p:pic>
      <p:pic>
        <p:nvPicPr>
          <p:cNvPr id="17" name="Рисунок 10" descr="gp3_its.png"/>
          <p:cNvPicPr>
            <a:picLocks noChangeAspect="1"/>
          </p:cNvPicPr>
          <p:nvPr/>
        </p:nvPicPr>
        <p:blipFill>
          <a:blip r:embed="rId3" cstate="print"/>
          <a:srcRect/>
          <a:stretch>
            <a:fillRect/>
          </a:stretch>
        </p:blipFill>
        <p:spPr bwMode="auto">
          <a:xfrm>
            <a:off x="142875" y="1285875"/>
            <a:ext cx="4572000" cy="3429000"/>
          </a:xfrm>
          <a:prstGeom prst="rect">
            <a:avLst/>
          </a:prstGeom>
          <a:noFill/>
          <a:ln w="9525">
            <a:noFill/>
            <a:miter lim="800000"/>
            <a:headEnd/>
            <a:tailEnd/>
          </a:ln>
        </p:spPr>
      </p:pic>
      <p:sp>
        <p:nvSpPr>
          <p:cNvPr id="18" name="TextBox 17"/>
          <p:cNvSpPr txBox="1">
            <a:spLocks noChangeArrowheads="1"/>
          </p:cNvSpPr>
          <p:nvPr/>
        </p:nvSpPr>
        <p:spPr bwMode="auto">
          <a:xfrm>
            <a:off x="2266950" y="1714500"/>
            <a:ext cx="2376488" cy="400110"/>
          </a:xfrm>
          <a:prstGeom prst="rect">
            <a:avLst/>
          </a:prstGeom>
          <a:noFill/>
          <a:ln w="9525">
            <a:noFill/>
            <a:miter lim="800000"/>
            <a:headEnd/>
            <a:tailEnd/>
          </a:ln>
        </p:spPr>
        <p:txBody>
          <a:bodyPr>
            <a:spAutoFit/>
          </a:bodyPr>
          <a:lstStyle/>
          <a:p>
            <a:pPr marL="457200" indent="-457200">
              <a:defRPr/>
            </a:pPr>
            <a:r>
              <a:rPr lang="en-US" sz="2000" dirty="0" smtClean="0">
                <a:latin typeface="+mn-lt"/>
              </a:rPr>
              <a:t>SLAV + INMIO</a:t>
            </a:r>
            <a:endParaRPr lang="en-US" sz="2000" dirty="0">
              <a:latin typeface="+mn-lt"/>
            </a:endParaRPr>
          </a:p>
        </p:txBody>
      </p:sp>
      <p:sp>
        <p:nvSpPr>
          <p:cNvPr id="19" name="TextBox 18"/>
          <p:cNvSpPr txBox="1">
            <a:spLocks noChangeArrowheads="1"/>
          </p:cNvSpPr>
          <p:nvPr/>
        </p:nvSpPr>
        <p:spPr bwMode="auto">
          <a:xfrm>
            <a:off x="1763688" y="2780928"/>
            <a:ext cx="2787774" cy="400110"/>
          </a:xfrm>
          <a:prstGeom prst="rect">
            <a:avLst/>
          </a:prstGeom>
          <a:noFill/>
          <a:ln w="9525">
            <a:noFill/>
            <a:miter lim="800000"/>
            <a:headEnd/>
            <a:tailEnd/>
          </a:ln>
        </p:spPr>
        <p:txBody>
          <a:bodyPr wrap="square">
            <a:spAutoFit/>
          </a:bodyPr>
          <a:lstStyle/>
          <a:p>
            <a:pPr marL="457200" indent="-457200">
              <a:defRPr/>
            </a:pPr>
            <a:r>
              <a:rPr lang="en-US" sz="2000" dirty="0" smtClean="0">
                <a:latin typeface="+mn-lt"/>
              </a:rPr>
              <a:t>SLAV + prescribed ocean</a:t>
            </a:r>
            <a:endParaRPr lang="en-US" sz="2000" dirty="0">
              <a:latin typeface="+mn-lt"/>
            </a:endParaRPr>
          </a:p>
        </p:txBody>
      </p:sp>
      <p:sp>
        <p:nvSpPr>
          <p:cNvPr id="20" name="Rectangle 3"/>
          <p:cNvSpPr txBox="1">
            <a:spLocks/>
          </p:cNvSpPr>
          <p:nvPr/>
        </p:nvSpPr>
        <p:spPr>
          <a:xfrm>
            <a:off x="251520" y="188640"/>
            <a:ext cx="8640960" cy="648072"/>
          </a:xfrm>
          <a:prstGeom prst="rect">
            <a:avLst/>
          </a:prstGeom>
        </p:spPr>
        <p:txBody>
          <a:bodyPr/>
          <a:lstStyle/>
          <a:p>
            <a:pPr marL="342900" marR="0" lvl="0" indent="-342900" algn="ctr" defTabSz="914400" eaLnBrk="1" fontAlgn="auto" latinLnBrk="0" hangingPunct="1">
              <a:lnSpc>
                <a:spcPct val="100000"/>
              </a:lnSpc>
              <a:spcBef>
                <a:spcPct val="20000"/>
              </a:spcBef>
              <a:spcAft>
                <a:spcPts val="0"/>
              </a:spcAft>
              <a:buClrTx/>
              <a:buSzTx/>
              <a:buFontTx/>
              <a:buNone/>
              <a:tabLst/>
              <a:defRPr/>
            </a:pPr>
            <a:r>
              <a:rPr kumimoji="0" lang="en-US" altLang="ru-RU" sz="2800" i="0" u="none" strike="noStrike" kern="0" cap="none" spc="0" normalizeH="0" baseline="0" noProof="0" dirty="0" smtClean="0">
                <a:ln>
                  <a:noFill/>
                </a:ln>
                <a:solidFill>
                  <a:srgbClr val="000066"/>
                </a:solidFill>
                <a:effectLst/>
                <a:uLnTx/>
                <a:uFillTx/>
                <a:latin typeface="Calibri"/>
                <a:cs typeface="+mn-cs"/>
              </a:rPr>
              <a:t>Global mean surface temperature (left), SST (right).</a:t>
            </a:r>
          </a:p>
        </p:txBody>
      </p:sp>
      <p:sp>
        <p:nvSpPr>
          <p:cNvPr id="22" name="TextBox 21"/>
          <p:cNvSpPr txBox="1">
            <a:spLocks noChangeArrowheads="1"/>
          </p:cNvSpPr>
          <p:nvPr/>
        </p:nvSpPr>
        <p:spPr bwMode="auto">
          <a:xfrm>
            <a:off x="7020272" y="1628800"/>
            <a:ext cx="2376488" cy="400110"/>
          </a:xfrm>
          <a:prstGeom prst="rect">
            <a:avLst/>
          </a:prstGeom>
          <a:noFill/>
          <a:ln w="9525">
            <a:noFill/>
            <a:miter lim="800000"/>
            <a:headEnd/>
            <a:tailEnd/>
          </a:ln>
        </p:spPr>
        <p:txBody>
          <a:bodyPr>
            <a:spAutoFit/>
          </a:bodyPr>
          <a:lstStyle/>
          <a:p>
            <a:pPr marL="457200" indent="-457200">
              <a:defRPr/>
            </a:pPr>
            <a:r>
              <a:rPr lang="en-US" sz="2000" dirty="0" smtClean="0">
                <a:latin typeface="+mn-lt"/>
              </a:rPr>
              <a:t>SLAV + INMIO</a:t>
            </a:r>
            <a:endParaRPr lang="en-US" sz="2000" dirty="0">
              <a:latin typeface="+mn-lt"/>
            </a:endParaRPr>
          </a:p>
        </p:txBody>
      </p:sp>
      <p:sp>
        <p:nvSpPr>
          <p:cNvPr id="23" name="TextBox 22"/>
          <p:cNvSpPr txBox="1">
            <a:spLocks noChangeArrowheads="1"/>
          </p:cNvSpPr>
          <p:nvPr/>
        </p:nvSpPr>
        <p:spPr bwMode="auto">
          <a:xfrm>
            <a:off x="6660232" y="3356992"/>
            <a:ext cx="2895278" cy="400110"/>
          </a:xfrm>
          <a:prstGeom prst="rect">
            <a:avLst/>
          </a:prstGeom>
          <a:noFill/>
          <a:ln w="9525">
            <a:noFill/>
            <a:miter lim="800000"/>
            <a:headEnd/>
            <a:tailEnd/>
          </a:ln>
        </p:spPr>
        <p:txBody>
          <a:bodyPr wrap="square">
            <a:spAutoFit/>
          </a:bodyPr>
          <a:lstStyle/>
          <a:p>
            <a:pPr marL="457200" indent="-457200">
              <a:defRPr/>
            </a:pPr>
            <a:r>
              <a:rPr lang="en-US" sz="2000" dirty="0" smtClean="0">
                <a:latin typeface="+mn-lt"/>
              </a:rPr>
              <a:t>prescribed ocean</a:t>
            </a:r>
            <a:endParaRPr lang="en-US" sz="2000" dirty="0">
              <a:latin typeface="+mn-lt"/>
            </a:endParaRPr>
          </a:p>
        </p:txBody>
      </p:sp>
      <p:sp>
        <p:nvSpPr>
          <p:cNvPr id="24" name="TextBox 23"/>
          <p:cNvSpPr txBox="1">
            <a:spLocks noChangeArrowheads="1"/>
          </p:cNvSpPr>
          <p:nvPr/>
        </p:nvSpPr>
        <p:spPr bwMode="auto">
          <a:xfrm>
            <a:off x="8244408" y="4581128"/>
            <a:ext cx="720080" cy="400110"/>
          </a:xfrm>
          <a:prstGeom prst="rect">
            <a:avLst/>
          </a:prstGeom>
          <a:noFill/>
          <a:ln w="9525">
            <a:noFill/>
            <a:miter lim="800000"/>
            <a:headEnd/>
            <a:tailEnd/>
          </a:ln>
        </p:spPr>
        <p:txBody>
          <a:bodyPr wrap="square">
            <a:spAutoFit/>
          </a:bodyPr>
          <a:lstStyle/>
          <a:p>
            <a:pPr marL="457200" indent="-457200">
              <a:defRPr/>
            </a:pPr>
            <a:r>
              <a:rPr lang="en-US" sz="2000" dirty="0" smtClean="0">
                <a:latin typeface="+mn-lt"/>
              </a:rPr>
              <a:t>day</a:t>
            </a:r>
            <a:endParaRPr lang="en-US" sz="2000" dirty="0">
              <a:latin typeface="+mn-lt"/>
            </a:endParaRPr>
          </a:p>
        </p:txBody>
      </p:sp>
    </p:spTree>
    <p:extLst>
      <p:ext uri="{BB962C8B-B14F-4D97-AF65-F5344CB8AC3E}">
        <p14:creationId xmlns:p14="http://schemas.microsoft.com/office/powerpoint/2010/main" val="2697331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0" y="0"/>
            <a:ext cx="9144000" cy="2290763"/>
          </a:xfrm>
        </p:spPr>
        <p:txBody>
          <a:bodyPr/>
          <a:lstStyle/>
          <a:p>
            <a:r>
              <a:rPr lang="en-US" sz="3200" b="1" dirty="0" smtClean="0">
                <a:solidFill>
                  <a:srgbClr val="A50021"/>
                </a:solidFill>
                <a:latin typeface="Arial" charset="0"/>
              </a:rPr>
              <a:t>These improvements in model climate produced a reduction of operational medium range forecasts errors</a:t>
            </a:r>
            <a:endParaRPr lang="ru-RU" sz="3200" b="1" dirty="0" smtClean="0">
              <a:solidFill>
                <a:srgbClr val="A50021"/>
              </a:solidFill>
              <a:latin typeface="Arial" charset="0"/>
            </a:endParaRPr>
          </a:p>
        </p:txBody>
      </p:sp>
      <p:sp>
        <p:nvSpPr>
          <p:cNvPr id="45059" name="Rectangle 3"/>
          <p:cNvSpPr>
            <a:spLocks noGrp="1"/>
          </p:cNvSpPr>
          <p:nvPr>
            <p:ph type="body" idx="1"/>
          </p:nvPr>
        </p:nvSpPr>
        <p:spPr>
          <a:xfrm>
            <a:off x="0" y="2332038"/>
            <a:ext cx="9144000" cy="4525962"/>
          </a:xfrm>
        </p:spPr>
        <p:txBody>
          <a:bodyPr/>
          <a:lstStyle/>
          <a:p>
            <a:pPr>
              <a:lnSpc>
                <a:spcPct val="90000"/>
              </a:lnSpc>
              <a:buFont typeface="Arial" charset="0"/>
              <a:buNone/>
            </a:pPr>
            <a:r>
              <a:rPr lang="en-US" dirty="0" smtClean="0">
                <a:solidFill>
                  <a:srgbClr val="000066"/>
                </a:solidFill>
                <a:latin typeface="Arial" panose="020B0604020202020204" pitchFamily="34" charset="0"/>
                <a:cs typeface="Arial" panose="020B0604020202020204" pitchFamily="34" charset="0"/>
              </a:rPr>
              <a:t>Operational version of the model</a:t>
            </a:r>
            <a:r>
              <a:rPr lang="ru-RU" dirty="0" smtClean="0">
                <a:solidFill>
                  <a:srgbClr val="000066"/>
                </a:solidFill>
                <a:latin typeface="Arial" panose="020B0604020202020204" pitchFamily="34" charset="0"/>
                <a:cs typeface="Arial" panose="020B0604020202020204" pitchFamily="34" charset="0"/>
              </a:rPr>
              <a:t>: </a:t>
            </a:r>
            <a:r>
              <a:rPr lang="en-US" dirty="0" smtClean="0">
                <a:solidFill>
                  <a:srgbClr val="000066"/>
                </a:solidFill>
                <a:latin typeface="Arial" panose="020B0604020202020204" pitchFamily="34" charset="0"/>
                <a:cs typeface="Arial" panose="020B0604020202020204" pitchFamily="34" charset="0"/>
              </a:rPr>
              <a:t>resolution in longitude</a:t>
            </a:r>
            <a:r>
              <a:rPr lang="ru-RU" dirty="0" smtClean="0">
                <a:solidFill>
                  <a:srgbClr val="000066"/>
                </a:solidFill>
                <a:latin typeface="Arial" panose="020B0604020202020204" pitchFamily="34" charset="0"/>
                <a:cs typeface="Arial" panose="020B0604020202020204" pitchFamily="34" charset="0"/>
              </a:rPr>
              <a:t> 0,225</a:t>
            </a:r>
            <a:r>
              <a:rPr lang="en-US" dirty="0" smtClean="0">
                <a:solidFill>
                  <a:srgbClr val="000066"/>
                </a:solidFill>
                <a:latin typeface="Arial" panose="020B0604020202020204" pitchFamily="34" charset="0"/>
                <a:cs typeface="Arial" panose="020B0604020202020204" pitchFamily="34" charset="0"/>
              </a:rPr>
              <a:t>°</a:t>
            </a:r>
            <a:r>
              <a:rPr lang="ru-RU" dirty="0" smtClean="0">
                <a:solidFill>
                  <a:srgbClr val="000066"/>
                </a:solidFill>
                <a:latin typeface="Arial" panose="020B0604020202020204" pitchFamily="34" charset="0"/>
                <a:cs typeface="Arial" panose="020B0604020202020204" pitchFamily="34" charset="0"/>
              </a:rPr>
              <a:t>,  </a:t>
            </a:r>
            <a:r>
              <a:rPr lang="en-US" dirty="0" smtClean="0">
                <a:solidFill>
                  <a:srgbClr val="000066"/>
                </a:solidFill>
                <a:latin typeface="Arial" panose="020B0604020202020204" pitchFamily="34" charset="0"/>
                <a:cs typeface="Arial" panose="020B0604020202020204" pitchFamily="34" charset="0"/>
              </a:rPr>
              <a:t>in latitude from </a:t>
            </a:r>
            <a:r>
              <a:rPr lang="ru-RU" dirty="0" smtClean="0">
                <a:solidFill>
                  <a:srgbClr val="000066"/>
                </a:solidFill>
                <a:latin typeface="Arial" panose="020B0604020202020204" pitchFamily="34" charset="0"/>
                <a:cs typeface="Arial" panose="020B0604020202020204" pitchFamily="34" charset="0"/>
              </a:rPr>
              <a:t>0,16</a:t>
            </a:r>
            <a:r>
              <a:rPr lang="en-US" dirty="0" smtClean="0">
                <a:solidFill>
                  <a:srgbClr val="000066"/>
                </a:solidFill>
                <a:latin typeface="Arial" panose="020B0604020202020204" pitchFamily="34" charset="0"/>
                <a:cs typeface="Arial" panose="020B0604020202020204" pitchFamily="34" charset="0"/>
              </a:rPr>
              <a:t>° in NH to</a:t>
            </a:r>
            <a:r>
              <a:rPr lang="ru-RU" dirty="0" smtClean="0">
                <a:solidFill>
                  <a:srgbClr val="000066"/>
                </a:solidFill>
                <a:latin typeface="Arial" panose="020B0604020202020204" pitchFamily="34" charset="0"/>
                <a:cs typeface="Arial" panose="020B0604020202020204" pitchFamily="34" charset="0"/>
              </a:rPr>
              <a:t> 0,245</a:t>
            </a:r>
            <a:r>
              <a:rPr lang="en-US" dirty="0" smtClean="0">
                <a:solidFill>
                  <a:srgbClr val="000066"/>
                </a:solidFill>
                <a:latin typeface="Arial" panose="020B0604020202020204" pitchFamily="34" charset="0"/>
                <a:cs typeface="Arial" panose="020B0604020202020204" pitchFamily="34" charset="0"/>
              </a:rPr>
              <a:t>°</a:t>
            </a:r>
            <a:r>
              <a:rPr lang="ru-RU" dirty="0" smtClean="0">
                <a:solidFill>
                  <a:srgbClr val="000066"/>
                </a:solidFill>
                <a:latin typeface="Arial" panose="020B0604020202020204" pitchFamily="34" charset="0"/>
                <a:cs typeface="Arial" panose="020B0604020202020204" pitchFamily="34" charset="0"/>
              </a:rPr>
              <a:t> </a:t>
            </a:r>
            <a:r>
              <a:rPr lang="en-US" dirty="0" smtClean="0">
                <a:solidFill>
                  <a:srgbClr val="000066"/>
                </a:solidFill>
                <a:latin typeface="Arial" panose="020B0604020202020204" pitchFamily="34" charset="0"/>
                <a:cs typeface="Arial" panose="020B0604020202020204" pitchFamily="34" charset="0"/>
              </a:rPr>
              <a:t>in SH,</a:t>
            </a:r>
            <a:r>
              <a:rPr lang="ru-RU" dirty="0" smtClean="0">
                <a:solidFill>
                  <a:srgbClr val="000066"/>
                </a:solidFill>
                <a:latin typeface="Arial" panose="020B0604020202020204" pitchFamily="34" charset="0"/>
                <a:cs typeface="Arial" panose="020B0604020202020204" pitchFamily="34" charset="0"/>
              </a:rPr>
              <a:t> 51 </a:t>
            </a:r>
            <a:r>
              <a:rPr lang="en-US" dirty="0" smtClean="0">
                <a:solidFill>
                  <a:srgbClr val="000066"/>
                </a:solidFill>
                <a:latin typeface="Arial" panose="020B0604020202020204" pitchFamily="34" charset="0"/>
                <a:cs typeface="Arial" panose="020B0604020202020204" pitchFamily="34" charset="0"/>
              </a:rPr>
              <a:t>vertical levels</a:t>
            </a:r>
          </a:p>
          <a:p>
            <a:pPr>
              <a:lnSpc>
                <a:spcPct val="90000"/>
              </a:lnSpc>
              <a:buFont typeface="Arial" charset="0"/>
              <a:buNone/>
            </a:pPr>
            <a:endParaRPr lang="en-US" dirty="0">
              <a:solidFill>
                <a:srgbClr val="000066"/>
              </a:solidFill>
              <a:latin typeface="Arial" panose="020B0604020202020204" pitchFamily="34" charset="0"/>
              <a:cs typeface="Arial" panose="020B0604020202020204" pitchFamily="34" charset="0"/>
            </a:endParaRPr>
          </a:p>
          <a:p>
            <a:pPr>
              <a:lnSpc>
                <a:spcPct val="90000"/>
              </a:lnSpc>
              <a:buFont typeface="Arial" charset="0"/>
              <a:buNone/>
            </a:pPr>
            <a:r>
              <a:rPr lang="en-US" dirty="0" smtClean="0">
                <a:solidFill>
                  <a:srgbClr val="000066"/>
                </a:solidFill>
                <a:latin typeface="Arial" panose="020B0604020202020204" pitchFamily="34" charset="0"/>
                <a:cs typeface="Arial" panose="020B0604020202020204" pitchFamily="34" charset="0"/>
              </a:rPr>
              <a:t>https://apps.ecmwf.int/wmolcdnv/</a:t>
            </a:r>
            <a:endParaRPr lang="ru-RU" dirty="0" smtClean="0">
              <a:solidFill>
                <a:srgbClr val="000066"/>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txBox="1">
            <a:spLocks/>
          </p:cNvSpPr>
          <p:nvPr/>
        </p:nvSpPr>
        <p:spPr bwMode="auto">
          <a:xfrm>
            <a:off x="-36512" y="404812"/>
            <a:ext cx="9180512" cy="5688483"/>
          </a:xfrm>
          <a:prstGeom prst="rect">
            <a:avLst/>
          </a:prstGeom>
          <a:noFill/>
          <a:ln w="9525">
            <a:noFill/>
            <a:miter lim="800000"/>
            <a:headEnd/>
            <a:tailEnd/>
          </a:ln>
        </p:spPr>
        <p:txBody>
          <a:bodyPr/>
          <a:lstStyle/>
          <a:p>
            <a:pPr marL="342900" indent="-342900" algn="ctr" eaLnBrk="0" hangingPunct="0">
              <a:spcBef>
                <a:spcPct val="20000"/>
              </a:spcBef>
            </a:pPr>
            <a:r>
              <a:rPr lang="en-US" altLang="ru-RU" sz="3200" dirty="0" smtClean="0">
                <a:solidFill>
                  <a:srgbClr val="990033"/>
                </a:solidFill>
                <a:latin typeface="Calibri" pitchFamily="34" charset="0"/>
              </a:rPr>
              <a:t>Seamless prediction across the scales</a:t>
            </a:r>
            <a:r>
              <a:rPr lang="ru-RU" altLang="ru-RU" sz="3200" dirty="0" smtClean="0">
                <a:solidFill>
                  <a:srgbClr val="990033"/>
                </a:solidFill>
                <a:latin typeface="Calibri" pitchFamily="34" charset="0"/>
              </a:rPr>
              <a:t>:</a:t>
            </a:r>
          </a:p>
          <a:p>
            <a:pPr marL="342900" indent="-342900" eaLnBrk="0" hangingPunct="0">
              <a:spcBef>
                <a:spcPct val="20000"/>
              </a:spcBef>
              <a:buFont typeface="Arial" charset="0"/>
              <a:buChar char="•"/>
            </a:pPr>
            <a:r>
              <a:rPr lang="en-US" altLang="ru-RU" sz="2800" b="0" dirty="0" smtClean="0">
                <a:solidFill>
                  <a:srgbClr val="000066"/>
                </a:solidFill>
                <a:latin typeface="Arial" panose="020B0604020202020204" pitchFamily="34" charset="0"/>
                <a:cs typeface="Arial" panose="020B0604020202020204" pitchFamily="34" charset="0"/>
              </a:rPr>
              <a:t>There are no artificial borders between the scales in the atmosphere </a:t>
            </a:r>
            <a:r>
              <a:rPr lang="ru-RU" altLang="ru-RU" sz="2800" b="0" dirty="0" smtClean="0">
                <a:solidFill>
                  <a:srgbClr val="000066"/>
                </a:solidFill>
                <a:latin typeface="Arial" panose="020B0604020202020204" pitchFamily="34" charset="0"/>
                <a:cs typeface="Arial" panose="020B0604020202020204" pitchFamily="34" charset="0"/>
              </a:rPr>
              <a:t>(</a:t>
            </a:r>
            <a:r>
              <a:rPr lang="ru-RU" altLang="ru-RU" sz="2800" b="0" dirty="0" err="1" smtClean="0">
                <a:solidFill>
                  <a:srgbClr val="000066"/>
                </a:solidFill>
                <a:latin typeface="Arial" panose="020B0604020202020204" pitchFamily="34" charset="0"/>
                <a:cs typeface="Arial" panose="020B0604020202020204" pitchFamily="34" charset="0"/>
              </a:rPr>
              <a:t>Shukla</a:t>
            </a:r>
            <a:r>
              <a:rPr lang="ru-RU" altLang="ru-RU" sz="2800" b="0" dirty="0" smtClean="0">
                <a:solidFill>
                  <a:srgbClr val="000066"/>
                </a:solidFill>
                <a:latin typeface="Arial" panose="020B0604020202020204" pitchFamily="34" charset="0"/>
                <a:cs typeface="Arial" panose="020B0604020202020204" pitchFamily="34" charset="0"/>
              </a:rPr>
              <a:t>, 200</a:t>
            </a:r>
            <a:r>
              <a:rPr lang="en-US" altLang="ru-RU" sz="2800" b="0" dirty="0" smtClean="0">
                <a:solidFill>
                  <a:srgbClr val="000066"/>
                </a:solidFill>
                <a:latin typeface="Arial" panose="020B0604020202020204" pitchFamily="34" charset="0"/>
                <a:cs typeface="Arial" panose="020B0604020202020204" pitchFamily="34" charset="0"/>
              </a:rPr>
              <a:t>5</a:t>
            </a:r>
            <a:r>
              <a:rPr lang="ru-RU" altLang="ru-RU" sz="2800" b="0" dirty="0" smtClean="0">
                <a:solidFill>
                  <a:srgbClr val="000066"/>
                </a:solidFill>
                <a:latin typeface="Arial" panose="020B0604020202020204" pitchFamily="34" charset="0"/>
                <a:cs typeface="Arial" panose="020B0604020202020204" pitchFamily="34" charset="0"/>
              </a:rPr>
              <a:t>; </a:t>
            </a:r>
            <a:r>
              <a:rPr lang="ru-RU" altLang="ru-RU" sz="2800" b="0" dirty="0" err="1" smtClean="0">
                <a:solidFill>
                  <a:srgbClr val="000066"/>
                </a:solidFill>
                <a:latin typeface="Arial" panose="020B0604020202020204" pitchFamily="34" charset="0"/>
                <a:cs typeface="Arial" panose="020B0604020202020204" pitchFamily="34" charset="0"/>
              </a:rPr>
              <a:t>Hoskins</a:t>
            </a:r>
            <a:r>
              <a:rPr lang="en-US" altLang="ru-RU" sz="2800" b="0" dirty="0" smtClean="0">
                <a:solidFill>
                  <a:srgbClr val="000066"/>
                </a:solidFill>
                <a:latin typeface="Arial" panose="020B0604020202020204" pitchFamily="34" charset="0"/>
                <a:cs typeface="Arial" panose="020B0604020202020204" pitchFamily="34" charset="0"/>
              </a:rPr>
              <a:t>,</a:t>
            </a:r>
            <a:r>
              <a:rPr lang="ru-RU" altLang="ru-RU" sz="2800" b="0" dirty="0" smtClean="0">
                <a:solidFill>
                  <a:srgbClr val="000066"/>
                </a:solidFill>
                <a:latin typeface="Arial" panose="020B0604020202020204" pitchFamily="34" charset="0"/>
                <a:cs typeface="Arial" panose="020B0604020202020204" pitchFamily="34" charset="0"/>
              </a:rPr>
              <a:t> QJ 2013).</a:t>
            </a:r>
          </a:p>
          <a:p>
            <a:pPr marL="342900" indent="-342900" eaLnBrk="0" hangingPunct="0">
              <a:spcBef>
                <a:spcPct val="20000"/>
              </a:spcBef>
              <a:buFont typeface="Arial" charset="0"/>
              <a:buChar char="•"/>
            </a:pPr>
            <a:r>
              <a:rPr lang="en-US" altLang="ru-RU" sz="2800" b="0" dirty="0" smtClean="0">
                <a:solidFill>
                  <a:srgbClr val="000066"/>
                </a:solidFill>
                <a:latin typeface="Arial" panose="020B0604020202020204" pitchFamily="34" charset="0"/>
                <a:cs typeface="Arial" panose="020B0604020202020204" pitchFamily="34" charset="0"/>
              </a:rPr>
              <a:t>A ‘good’ atmosphere model should reproduce all the time scales correctly inside the same set of parameterizations for </a:t>
            </a:r>
            <a:r>
              <a:rPr lang="en-US" altLang="ru-RU" sz="2800" b="0" dirty="0" err="1" smtClean="0">
                <a:solidFill>
                  <a:srgbClr val="000066"/>
                </a:solidFill>
                <a:latin typeface="Arial" panose="020B0604020202020204" pitchFamily="34" charset="0"/>
                <a:cs typeface="Arial" panose="020B0604020202020204" pitchFamily="34" charset="0"/>
              </a:rPr>
              <a:t>subgrid</a:t>
            </a:r>
            <a:r>
              <a:rPr lang="en-US" altLang="ru-RU" sz="2800" b="0" dirty="0" smtClean="0">
                <a:solidFill>
                  <a:srgbClr val="000066"/>
                </a:solidFill>
                <a:latin typeface="Arial" panose="020B0604020202020204" pitchFamily="34" charset="0"/>
                <a:cs typeface="Arial" panose="020B0604020202020204" pitchFamily="34" charset="0"/>
              </a:rPr>
              <a:t>-scale processes. </a:t>
            </a:r>
            <a:endParaRPr lang="en-US" altLang="ru-RU" sz="2800" b="0" dirty="0">
              <a:solidFill>
                <a:srgbClr val="000066"/>
              </a:solidFill>
              <a:latin typeface="Arial" panose="020B0604020202020204" pitchFamily="34" charset="0"/>
              <a:cs typeface="Arial" panose="020B0604020202020204" pitchFamily="34" charset="0"/>
            </a:endParaRPr>
          </a:p>
          <a:p>
            <a:pPr marL="342900" lvl="0" indent="-342900">
              <a:spcBef>
                <a:spcPct val="20000"/>
              </a:spcBef>
              <a:buFont typeface="Arial" charset="0"/>
              <a:buChar char="•"/>
            </a:pPr>
            <a:r>
              <a:rPr lang="ru-RU" altLang="ru-RU" sz="2800" b="0" dirty="0">
                <a:solidFill>
                  <a:srgbClr val="002060"/>
                </a:solidFill>
                <a:latin typeface="Arial" panose="020B0604020202020204" pitchFamily="34" charset="0"/>
                <a:cs typeface="Arial" panose="020B0604020202020204" pitchFamily="34" charset="0"/>
              </a:rPr>
              <a:t>«</a:t>
            </a:r>
            <a:r>
              <a:rPr lang="en-US" altLang="ru-RU" sz="2800" b="0" dirty="0">
                <a:solidFill>
                  <a:srgbClr val="002060"/>
                </a:solidFill>
                <a:latin typeface="Arial" panose="020B0604020202020204" pitchFamily="34" charset="0"/>
                <a:cs typeface="Arial" panose="020B0604020202020204" pitchFamily="34" charset="0"/>
              </a:rPr>
              <a:t>Seamless prediction</a:t>
            </a:r>
            <a:r>
              <a:rPr lang="ru-RU" altLang="ru-RU" sz="2800" b="0" dirty="0" smtClean="0">
                <a:solidFill>
                  <a:srgbClr val="002060"/>
                </a:solidFill>
                <a:latin typeface="Arial" panose="020B0604020202020204" pitchFamily="34" charset="0"/>
                <a:cs typeface="Arial" panose="020B0604020202020204" pitchFamily="34" charset="0"/>
              </a:rPr>
              <a:t>»</a:t>
            </a:r>
            <a:r>
              <a:rPr lang="en-US" altLang="ru-RU" sz="2800" b="0" dirty="0" smtClean="0">
                <a:solidFill>
                  <a:srgbClr val="002060"/>
                </a:solidFill>
                <a:latin typeface="Arial" panose="020B0604020202020204" pitchFamily="34" charset="0"/>
                <a:cs typeface="Arial" panose="020B0604020202020204" pitchFamily="34" charset="0"/>
              </a:rPr>
              <a:t> models</a:t>
            </a:r>
            <a:r>
              <a:rPr lang="ru-RU" altLang="ru-RU" sz="2800" b="0" dirty="0" smtClean="0">
                <a:solidFill>
                  <a:srgbClr val="002060"/>
                </a:solidFill>
                <a:latin typeface="Arial" panose="020B0604020202020204" pitchFamily="34" charset="0"/>
                <a:cs typeface="Arial" panose="020B0604020202020204" pitchFamily="34" charset="0"/>
              </a:rPr>
              <a:t>: </a:t>
            </a:r>
            <a:r>
              <a:rPr lang="en-US" altLang="ru-RU" sz="2800" b="0" dirty="0">
                <a:solidFill>
                  <a:srgbClr val="002060"/>
                </a:solidFill>
                <a:latin typeface="Arial" panose="020B0604020202020204" pitchFamily="34" charset="0"/>
                <a:cs typeface="Arial" panose="020B0604020202020204" pitchFamily="34" charset="0"/>
              </a:rPr>
              <a:t>Germany, UK </a:t>
            </a:r>
            <a:r>
              <a:rPr lang="en-US" altLang="ru-RU" sz="2800" b="0" dirty="0" err="1">
                <a:solidFill>
                  <a:srgbClr val="002060"/>
                </a:solidFill>
                <a:latin typeface="Arial" panose="020B0604020202020204" pitchFamily="34" charset="0"/>
                <a:cs typeface="Arial" panose="020B0604020202020204" pitchFamily="34" charset="0"/>
              </a:rPr>
              <a:t>MetOffice</a:t>
            </a:r>
            <a:r>
              <a:rPr lang="en-US" altLang="ru-RU" sz="2800" b="0" dirty="0">
                <a:solidFill>
                  <a:srgbClr val="002060"/>
                </a:solidFill>
                <a:latin typeface="Arial" panose="020B0604020202020204" pitchFamily="34" charset="0"/>
                <a:cs typeface="Arial" panose="020B0604020202020204" pitchFamily="34" charset="0"/>
              </a:rPr>
              <a:t>, </a:t>
            </a:r>
            <a:r>
              <a:rPr lang="en-US" altLang="ru-RU" sz="2800" b="0" dirty="0" smtClean="0">
                <a:solidFill>
                  <a:srgbClr val="002060"/>
                </a:solidFill>
                <a:latin typeface="Arial" panose="020B0604020202020204" pitchFamily="34" charset="0"/>
                <a:cs typeface="Arial" panose="020B0604020202020204" pitchFamily="34" charset="0"/>
              </a:rPr>
              <a:t>USA.</a:t>
            </a:r>
          </a:p>
          <a:p>
            <a:pPr marL="342900" lvl="0" indent="-342900">
              <a:spcBef>
                <a:spcPct val="20000"/>
              </a:spcBef>
              <a:buFont typeface="Arial" charset="0"/>
              <a:buChar char="•"/>
            </a:pPr>
            <a:endParaRPr lang="en-US" altLang="ru-RU" sz="2800" b="0" i="1" dirty="0" smtClean="0">
              <a:solidFill>
                <a:srgbClr val="002060"/>
              </a:solidFill>
              <a:latin typeface="Arial" panose="020B0604020202020204" pitchFamily="34" charset="0"/>
              <a:cs typeface="Arial" panose="020B0604020202020204" pitchFamily="34" charset="0"/>
            </a:endParaRPr>
          </a:p>
          <a:p>
            <a:pPr marL="342900" lvl="0" indent="-342900">
              <a:spcBef>
                <a:spcPct val="20000"/>
              </a:spcBef>
              <a:buFont typeface="Arial" charset="0"/>
              <a:buChar char="•"/>
            </a:pPr>
            <a:r>
              <a:rPr lang="en-US" altLang="ru-RU" sz="2800" b="0" i="1" dirty="0" smtClean="0">
                <a:solidFill>
                  <a:srgbClr val="002060"/>
                </a:solidFill>
                <a:latin typeface="Arial" panose="020B0604020202020204" pitchFamily="34" charset="0"/>
                <a:cs typeface="Arial" panose="020B0604020202020204" pitchFamily="34" charset="0"/>
              </a:rPr>
              <a:t>We extend SL-AV model initially developed for NWP for application on </a:t>
            </a:r>
            <a:r>
              <a:rPr lang="en-US" altLang="ru-RU" sz="2800" b="0" i="1" dirty="0">
                <a:solidFill>
                  <a:srgbClr val="002060"/>
                </a:solidFill>
                <a:latin typeface="Arial" panose="020B0604020202020204" pitchFamily="34" charset="0"/>
                <a:cs typeface="Arial" panose="020B0604020202020204" pitchFamily="34" charset="0"/>
              </a:rPr>
              <a:t>r</a:t>
            </a:r>
            <a:r>
              <a:rPr lang="en-US" altLang="ru-RU" sz="2800" b="0" i="1" dirty="0" smtClean="0">
                <a:solidFill>
                  <a:srgbClr val="002060"/>
                </a:solidFill>
                <a:latin typeface="Arial" panose="020B0604020202020204" pitchFamily="34" charset="0"/>
                <a:cs typeface="Arial" panose="020B0604020202020204" pitchFamily="34" charset="0"/>
              </a:rPr>
              <a:t>anges from days to years</a:t>
            </a:r>
            <a:endParaRPr lang="en-US" altLang="ru-RU" sz="2800" b="0" i="1" dirty="0">
              <a:solidFill>
                <a:srgbClr val="002060"/>
              </a:solidFill>
              <a:latin typeface="Arial" panose="020B0604020202020204" pitchFamily="34" charset="0"/>
              <a:cs typeface="Arial" panose="020B0604020202020204" pitchFamily="34" charset="0"/>
            </a:endParaRPr>
          </a:p>
          <a:p>
            <a:pPr marL="342900" lvl="0" indent="-342900">
              <a:spcBef>
                <a:spcPct val="20000"/>
              </a:spcBef>
              <a:buFont typeface="Arial" charset="0"/>
              <a:buChar char="•"/>
            </a:pPr>
            <a:endParaRPr lang="ru-RU" altLang="ru-RU" sz="2800" b="0" i="1" dirty="0">
              <a:solidFill>
                <a:srgbClr val="002060"/>
              </a:solidFill>
              <a:latin typeface="Arial" panose="020B0604020202020204" pitchFamily="34" charset="0"/>
              <a:cs typeface="Arial" panose="020B0604020202020204" pitchFamily="34" charset="0"/>
            </a:endParaRPr>
          </a:p>
          <a:p>
            <a:pPr marL="342900" indent="-342900" eaLnBrk="0" hangingPunct="0">
              <a:spcBef>
                <a:spcPct val="20000"/>
              </a:spcBef>
              <a:buFont typeface="Arial" charset="0"/>
              <a:buChar char="•"/>
            </a:pPr>
            <a:endParaRPr lang="en-US" altLang="ru-RU" sz="2800" b="0" dirty="0" smtClean="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buFont typeface="Arial" charset="0"/>
              <a:buChar char="•"/>
            </a:pPr>
            <a:endParaRPr lang="ru-RU" altLang="ru-RU" sz="2800" b="0" dirty="0" smtClean="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pPr>
            <a:endParaRPr lang="ru-RU" altLang="ru-RU" sz="2800" b="0" dirty="0" smtClean="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pPr>
            <a:r>
              <a:rPr lang="ru-RU" altLang="ru-RU" sz="2800" b="0" dirty="0" smtClean="0">
                <a:solidFill>
                  <a:srgbClr val="000066"/>
                </a:solidFill>
                <a:latin typeface="Arial" panose="020B0604020202020204" pitchFamily="34" charset="0"/>
                <a:cs typeface="Arial" panose="020B0604020202020204" pitchFamily="34" charset="0"/>
              </a:rPr>
              <a:t>	</a:t>
            </a:r>
            <a:endParaRPr lang="ru-RU" altLang="ru-RU" sz="2800" b="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268760"/>
          </a:xfrm>
        </p:spPr>
        <p:txBody>
          <a:bodyPr/>
          <a:lstStyle/>
          <a:p>
            <a:r>
              <a:rPr lang="en-US" sz="3200" dirty="0" smtClean="0">
                <a:solidFill>
                  <a:srgbClr val="990033"/>
                </a:solidFill>
                <a:latin typeface="Arial" panose="020B0604020202020204" pitchFamily="34" charset="0"/>
                <a:cs typeface="Arial" panose="020B0604020202020204" pitchFamily="34" charset="0"/>
              </a:rPr>
              <a:t>RMS errors of forecasts by different models  over Europe averaged over</a:t>
            </a:r>
            <a:r>
              <a:rPr lang="ru-RU" sz="3200" dirty="0" smtClean="0">
                <a:solidFill>
                  <a:srgbClr val="990033"/>
                </a:solidFill>
                <a:latin typeface="Arial" panose="020B0604020202020204" pitchFamily="34" charset="0"/>
                <a:cs typeface="Arial" panose="020B0604020202020204" pitchFamily="34" charset="0"/>
              </a:rPr>
              <a:t> 16.12.2017-07.05.2018 </a:t>
            </a:r>
            <a:r>
              <a:rPr lang="ru-RU" sz="2400" dirty="0" smtClean="0">
                <a:solidFill>
                  <a:srgbClr val="990033"/>
                </a:solidFill>
                <a:latin typeface="Arial" panose="020B0604020202020204" pitchFamily="34" charset="0"/>
                <a:cs typeface="Arial" panose="020B0604020202020204" pitchFamily="34" charset="0"/>
              </a:rPr>
              <a:t>(</a:t>
            </a:r>
            <a:r>
              <a:rPr lang="en-US" sz="2400" dirty="0" smtClean="0">
                <a:solidFill>
                  <a:srgbClr val="990033"/>
                </a:solidFill>
                <a:latin typeface="Arial" panose="020B0604020202020204" pitchFamily="34" charset="0"/>
                <a:cs typeface="Arial" panose="020B0604020202020204" pitchFamily="34" charset="0"/>
              </a:rPr>
              <a:t>computed in RHMC</a:t>
            </a:r>
            <a:r>
              <a:rPr lang="ru-RU" sz="2400" dirty="0" smtClean="0">
                <a:solidFill>
                  <a:srgbClr val="990033"/>
                </a:solidFill>
                <a:latin typeface="Arial" panose="020B0604020202020204" pitchFamily="34" charset="0"/>
                <a:cs typeface="Arial" panose="020B0604020202020204" pitchFamily="34" charset="0"/>
              </a:rPr>
              <a:t>)  </a:t>
            </a:r>
            <a:endParaRPr lang="ru-RU" sz="2400" dirty="0">
              <a:solidFill>
                <a:srgbClr val="990033"/>
              </a:solidFill>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908720"/>
            <a:ext cx="4572000" cy="310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89040"/>
            <a:ext cx="446132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461322" y="908720"/>
            <a:ext cx="467937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933056"/>
            <a:ext cx="457200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5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bright="70000" contrast="-70000"/>
          </a:blip>
          <a:srcRect/>
          <a:stretch>
            <a:fillRect/>
          </a:stretch>
        </a:blipFill>
        <a:effectLst/>
      </p:bgPr>
    </p:bg>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0" y="0"/>
            <a:ext cx="9144000" cy="1366838"/>
          </a:xfrm>
        </p:spPr>
        <p:txBody>
          <a:bodyPr/>
          <a:lstStyle/>
          <a:p>
            <a:r>
              <a:rPr lang="en-US" sz="2800" b="1" dirty="0" smtClean="0">
                <a:solidFill>
                  <a:srgbClr val="990033"/>
                </a:solidFill>
                <a:latin typeface="Arial" charset="0"/>
                <a:cs typeface="Arial" charset="0"/>
              </a:rPr>
              <a:t>Improvements in RMS forecast error while using ECMWF initial data</a:t>
            </a:r>
            <a:r>
              <a:rPr lang="ru-RU" sz="2800" b="1" dirty="0" smtClean="0">
                <a:solidFill>
                  <a:srgbClr val="990033"/>
                </a:solidFill>
                <a:latin typeface="Arial" charset="0"/>
                <a:cs typeface="Arial" charset="0"/>
              </a:rPr>
              <a:t> </a:t>
            </a:r>
            <a:r>
              <a:rPr lang="ru-RU" sz="2000" b="1" dirty="0" smtClean="0">
                <a:solidFill>
                  <a:srgbClr val="990033"/>
                </a:solidFill>
                <a:latin typeface="Arial" charset="0"/>
                <a:cs typeface="Arial" charset="0"/>
              </a:rPr>
              <a:t>(</a:t>
            </a:r>
            <a:r>
              <a:rPr lang="en-US" sz="2000" b="1" dirty="0" smtClean="0">
                <a:solidFill>
                  <a:srgbClr val="990033"/>
                </a:solidFill>
                <a:latin typeface="Arial" charset="0"/>
                <a:cs typeface="Arial" charset="0"/>
              </a:rPr>
              <a:t>Southern </a:t>
            </a:r>
            <a:r>
              <a:rPr lang="en-US" sz="2000" b="1" dirty="0" err="1" smtClean="0">
                <a:solidFill>
                  <a:srgbClr val="990033"/>
                </a:solidFill>
                <a:latin typeface="Arial" charset="0"/>
                <a:cs typeface="Arial" charset="0"/>
              </a:rPr>
              <a:t>extratropics</a:t>
            </a:r>
            <a:r>
              <a:rPr lang="en-US" sz="2000" b="1" dirty="0" smtClean="0">
                <a:solidFill>
                  <a:srgbClr val="990033"/>
                </a:solidFill>
                <a:latin typeface="Arial" charset="0"/>
                <a:cs typeface="Arial" charset="0"/>
              </a:rPr>
              <a:t> - left</a:t>
            </a:r>
            <a:r>
              <a:rPr lang="ru-RU" sz="2000" b="1" dirty="0" smtClean="0">
                <a:solidFill>
                  <a:srgbClr val="990033"/>
                </a:solidFill>
                <a:latin typeface="Arial" charset="0"/>
                <a:cs typeface="Arial" charset="0"/>
              </a:rPr>
              <a:t>, </a:t>
            </a:r>
            <a:r>
              <a:rPr lang="en-US" sz="2000" b="1" dirty="0" smtClean="0">
                <a:solidFill>
                  <a:srgbClr val="990033"/>
                </a:solidFill>
                <a:latin typeface="Arial" charset="0"/>
                <a:cs typeface="Arial" charset="0"/>
              </a:rPr>
              <a:t>Northern ones – right</a:t>
            </a:r>
            <a:r>
              <a:rPr lang="ru-RU" sz="2000" b="1" dirty="0" smtClean="0">
                <a:solidFill>
                  <a:srgbClr val="990033"/>
                </a:solidFill>
                <a:latin typeface="Arial" charset="0"/>
                <a:cs typeface="Arial" charset="0"/>
              </a:rPr>
              <a:t>; </a:t>
            </a:r>
            <a:r>
              <a:rPr lang="en-US" sz="2000" b="1" dirty="0" smtClean="0">
                <a:solidFill>
                  <a:srgbClr val="990033"/>
                </a:solidFill>
                <a:latin typeface="Arial" charset="0"/>
                <a:cs typeface="Arial" charset="0"/>
              </a:rPr>
              <a:t>top - H500 </a:t>
            </a:r>
            <a:r>
              <a:rPr lang="ru-RU" sz="2000" b="1" dirty="0" smtClean="0">
                <a:solidFill>
                  <a:srgbClr val="990033"/>
                </a:solidFill>
                <a:latin typeface="Arial" charset="0"/>
                <a:cs typeface="Arial" charset="0"/>
              </a:rPr>
              <a:t>, </a:t>
            </a:r>
            <a:r>
              <a:rPr lang="en-US" sz="2000" b="1" dirty="0" smtClean="0">
                <a:solidFill>
                  <a:srgbClr val="990033"/>
                </a:solidFill>
                <a:latin typeface="Arial" charset="0"/>
                <a:cs typeface="Arial" charset="0"/>
              </a:rPr>
              <a:t>bottom- W</a:t>
            </a:r>
            <a:r>
              <a:rPr lang="ru-RU" sz="2000" b="1" dirty="0" smtClean="0">
                <a:solidFill>
                  <a:srgbClr val="990033"/>
                </a:solidFill>
                <a:latin typeface="Arial" charset="0"/>
                <a:cs typeface="Arial" charset="0"/>
              </a:rPr>
              <a:t>250</a:t>
            </a:r>
            <a:r>
              <a:rPr lang="en-US" sz="2000" b="1" dirty="0" smtClean="0">
                <a:solidFill>
                  <a:srgbClr val="990033"/>
                </a:solidFill>
                <a:latin typeface="Arial" charset="0"/>
                <a:cs typeface="Arial" charset="0"/>
              </a:rPr>
              <a:t>)</a:t>
            </a:r>
            <a:endParaRPr lang="ru-RU" sz="2000" b="1" dirty="0" smtClean="0">
              <a:solidFill>
                <a:srgbClr val="990033"/>
              </a:solidFill>
              <a:latin typeface="Arial" charset="0"/>
              <a:cs typeface="Arial" charset="0"/>
            </a:endParaRPr>
          </a:p>
        </p:txBody>
      </p:sp>
      <p:pic>
        <p:nvPicPr>
          <p:cNvPr id="36867" name="Объект 6"/>
          <p:cNvPicPr>
            <a:picLocks noGrp="1" noChangeAspect="1"/>
          </p:cNvPicPr>
          <p:nvPr>
            <p:ph sz="half" idx="2"/>
          </p:nvPr>
        </p:nvPicPr>
        <p:blipFill>
          <a:blip r:embed="rId3"/>
          <a:srcRect/>
          <a:stretch>
            <a:fillRect/>
          </a:stretch>
        </p:blipFill>
        <p:spPr>
          <a:xfrm>
            <a:off x="4752262" y="1160463"/>
            <a:ext cx="4356813" cy="2844601"/>
          </a:xfrm>
        </p:spPr>
      </p:pic>
      <p:pic>
        <p:nvPicPr>
          <p:cNvPr id="5" name="Объект 4"/>
          <p:cNvPicPr>
            <a:picLocks noGrp="1" noChangeAspect="1"/>
          </p:cNvPicPr>
          <p:nvPr>
            <p:ph sz="half" idx="1"/>
          </p:nvPr>
        </p:nvPicPr>
        <p:blipFill>
          <a:blip r:embed="rId4"/>
          <a:stretch>
            <a:fillRect/>
          </a:stretch>
        </p:blipFill>
        <p:spPr>
          <a:xfrm>
            <a:off x="312415" y="1137894"/>
            <a:ext cx="4281057" cy="2795162"/>
          </a:xfrm>
          <a:effectLst>
            <a:outerShdw blurRad="50800" dist="50800" dir="5400000" algn="ctr" rotWithShape="0">
              <a:srgbClr val="000000">
                <a:alpha val="0"/>
              </a:srgbClr>
            </a:outerShdw>
            <a:reflection endPos="0" dist="50800" dir="5400000" sy="-100000" algn="bl" rotWithShape="0"/>
          </a:effectLst>
        </p:spPr>
      </p:pic>
      <p:pic>
        <p:nvPicPr>
          <p:cNvPr id="36869" name="Рисунок 7"/>
          <p:cNvPicPr>
            <a:picLocks noChangeAspect="1"/>
          </p:cNvPicPr>
          <p:nvPr/>
        </p:nvPicPr>
        <p:blipFill>
          <a:blip r:embed="rId5"/>
          <a:srcRect/>
          <a:stretch>
            <a:fillRect/>
          </a:stretch>
        </p:blipFill>
        <p:spPr bwMode="auto">
          <a:xfrm>
            <a:off x="4791666" y="3742908"/>
            <a:ext cx="4344981" cy="2724180"/>
          </a:xfrm>
          <a:prstGeom prst="rect">
            <a:avLst/>
          </a:prstGeom>
          <a:noFill/>
          <a:ln w="9525">
            <a:noFill/>
            <a:miter lim="800000"/>
            <a:headEnd/>
            <a:tailEnd/>
          </a:ln>
        </p:spPr>
      </p:pic>
      <p:pic>
        <p:nvPicPr>
          <p:cNvPr id="36870" name="Рисунок 8"/>
          <p:cNvPicPr>
            <a:picLocks noChangeAspect="1"/>
          </p:cNvPicPr>
          <p:nvPr/>
        </p:nvPicPr>
        <p:blipFill>
          <a:blip r:embed="rId6"/>
          <a:srcRect/>
          <a:stretch>
            <a:fillRect/>
          </a:stretch>
        </p:blipFill>
        <p:spPr bwMode="auto">
          <a:xfrm>
            <a:off x="251894" y="3658206"/>
            <a:ext cx="4104082" cy="2808882"/>
          </a:xfrm>
          <a:prstGeom prst="rect">
            <a:avLst/>
          </a:prstGeom>
          <a:noFill/>
          <a:ln w="9525">
            <a:noFill/>
            <a:miter lim="800000"/>
            <a:headEnd/>
            <a:tailEnd/>
          </a:ln>
        </p:spPr>
      </p:pic>
      <p:sp>
        <p:nvSpPr>
          <p:cNvPr id="36871" name="TextBox 9"/>
          <p:cNvSpPr txBox="1">
            <a:spLocks noChangeArrowheads="1"/>
          </p:cNvSpPr>
          <p:nvPr/>
        </p:nvSpPr>
        <p:spPr bwMode="auto">
          <a:xfrm>
            <a:off x="6372225" y="1268413"/>
            <a:ext cx="184150" cy="369887"/>
          </a:xfrm>
          <a:prstGeom prst="rect">
            <a:avLst/>
          </a:prstGeom>
          <a:noFill/>
          <a:ln w="9525">
            <a:noFill/>
            <a:miter lim="800000"/>
            <a:headEnd/>
            <a:tailEnd/>
          </a:ln>
        </p:spPr>
        <p:txBody>
          <a:bodyPr wrap="none">
            <a:spAutoFit/>
          </a:bodyPr>
          <a:lstStyle/>
          <a:p>
            <a:pPr eaLnBrk="0" hangingPunct="0"/>
            <a:endParaRPr lang="ru-RU"/>
          </a:p>
        </p:txBody>
      </p:sp>
      <p:sp>
        <p:nvSpPr>
          <p:cNvPr id="36872" name="TextBox 10"/>
          <p:cNvSpPr txBox="1">
            <a:spLocks noChangeArrowheads="1"/>
          </p:cNvSpPr>
          <p:nvPr/>
        </p:nvSpPr>
        <p:spPr bwMode="auto">
          <a:xfrm>
            <a:off x="141872" y="6365905"/>
            <a:ext cx="8994775" cy="400110"/>
          </a:xfrm>
          <a:prstGeom prst="rect">
            <a:avLst/>
          </a:prstGeom>
          <a:noFill/>
          <a:ln w="9525">
            <a:noFill/>
            <a:miter lim="800000"/>
            <a:headEnd/>
            <a:tailEnd/>
          </a:ln>
        </p:spPr>
        <p:txBody>
          <a:bodyPr wrap="square">
            <a:spAutoFit/>
          </a:bodyPr>
          <a:lstStyle/>
          <a:p>
            <a:pPr eaLnBrk="0" hangingPunct="0"/>
            <a:r>
              <a:rPr lang="en-US" sz="2000" dirty="0" smtClean="0">
                <a:solidFill>
                  <a:srgbClr val="000066"/>
                </a:solidFill>
              </a:rPr>
              <a:t>Reduction in </a:t>
            </a:r>
            <a:r>
              <a:rPr lang="ru-RU" sz="2000" dirty="0" smtClean="0">
                <a:solidFill>
                  <a:srgbClr val="000066"/>
                </a:solidFill>
              </a:rPr>
              <a:t> </a:t>
            </a:r>
            <a:r>
              <a:rPr lang="ru-RU" sz="2000" dirty="0">
                <a:solidFill>
                  <a:srgbClr val="000066"/>
                </a:solidFill>
              </a:rPr>
              <a:t>72 </a:t>
            </a:r>
            <a:r>
              <a:rPr lang="en-US" sz="2000" dirty="0" err="1" smtClean="0">
                <a:solidFill>
                  <a:srgbClr val="000066"/>
                </a:solidFill>
              </a:rPr>
              <a:t>hrs</a:t>
            </a:r>
            <a:r>
              <a:rPr lang="en-US" sz="2000" dirty="0" smtClean="0">
                <a:solidFill>
                  <a:srgbClr val="000066"/>
                </a:solidFill>
              </a:rPr>
              <a:t> forecast error</a:t>
            </a:r>
            <a:r>
              <a:rPr lang="ru-RU" sz="2000" dirty="0" smtClean="0">
                <a:solidFill>
                  <a:srgbClr val="000066"/>
                </a:solidFill>
              </a:rPr>
              <a:t>: </a:t>
            </a:r>
            <a:r>
              <a:rPr lang="en-US" sz="2000" dirty="0" smtClean="0">
                <a:solidFill>
                  <a:srgbClr val="000066"/>
                </a:solidFill>
              </a:rPr>
              <a:t>geopotential – 2-4 m</a:t>
            </a:r>
            <a:r>
              <a:rPr lang="ru-RU" sz="2000" dirty="0" smtClean="0">
                <a:solidFill>
                  <a:srgbClr val="000066"/>
                </a:solidFill>
              </a:rPr>
              <a:t>, </a:t>
            </a:r>
            <a:r>
              <a:rPr lang="en-US" sz="2000" dirty="0" smtClean="0">
                <a:solidFill>
                  <a:srgbClr val="000066"/>
                </a:solidFill>
              </a:rPr>
              <a:t>wind ~ 0.8 m/s</a:t>
            </a:r>
            <a:r>
              <a:rPr lang="ru-RU" sz="2000" dirty="0" smtClean="0">
                <a:solidFill>
                  <a:srgbClr val="000066"/>
                </a:solidFill>
              </a:rPr>
              <a:t>. </a:t>
            </a:r>
            <a:endParaRPr lang="ru-RU" sz="2000" dirty="0">
              <a:solidFill>
                <a:srgbClr val="0000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67544" y="116632"/>
            <a:ext cx="8229600" cy="706437"/>
          </a:xfrm>
        </p:spPr>
        <p:txBody>
          <a:bodyPr/>
          <a:lstStyle/>
          <a:p>
            <a:r>
              <a:rPr lang="en-US" sz="4000" dirty="0" smtClean="0">
                <a:solidFill>
                  <a:srgbClr val="A50021"/>
                </a:solidFill>
                <a:latin typeface="Arial" panose="020B0604020202020204" pitchFamily="34" charset="0"/>
                <a:cs typeface="Arial" panose="020B0604020202020204" pitchFamily="34" charset="0"/>
              </a:rPr>
              <a:t>Conclusions</a:t>
            </a:r>
            <a:endParaRPr lang="ru-RU" sz="4000" dirty="0" smtClean="0">
              <a:solidFill>
                <a:srgbClr val="A50021"/>
              </a:solidFill>
              <a:latin typeface="Arial" panose="020B0604020202020204" pitchFamily="34" charset="0"/>
              <a:cs typeface="Arial" panose="020B0604020202020204" pitchFamily="34" charset="0"/>
            </a:endParaRPr>
          </a:p>
        </p:txBody>
      </p:sp>
      <p:sp>
        <p:nvSpPr>
          <p:cNvPr id="43011" name="Rectangle 3"/>
          <p:cNvSpPr>
            <a:spLocks noGrp="1"/>
          </p:cNvSpPr>
          <p:nvPr>
            <p:ph type="body" idx="1"/>
          </p:nvPr>
        </p:nvSpPr>
        <p:spPr>
          <a:xfrm>
            <a:off x="107504" y="980728"/>
            <a:ext cx="9036496" cy="5899075"/>
          </a:xfrm>
        </p:spPr>
        <p:txBody>
          <a:bodyPr/>
          <a:lstStyle/>
          <a:p>
            <a:pPr>
              <a:lnSpc>
                <a:spcPct val="90000"/>
              </a:lnSpc>
            </a:pPr>
            <a:endParaRPr lang="en-US" sz="2400" smtClean="0">
              <a:solidFill>
                <a:srgbClr val="000066"/>
              </a:solidFill>
              <a:latin typeface="Arial" panose="020B0604020202020204" pitchFamily="34" charset="0"/>
              <a:cs typeface="Arial" panose="020B0604020202020204" pitchFamily="34" charset="0"/>
            </a:endParaRPr>
          </a:p>
          <a:p>
            <a:pPr>
              <a:lnSpc>
                <a:spcPct val="90000"/>
              </a:lnSpc>
            </a:pPr>
            <a:r>
              <a:rPr lang="en-US" sz="2400" dirty="0" smtClean="0">
                <a:solidFill>
                  <a:srgbClr val="000066"/>
                </a:solidFill>
                <a:latin typeface="Arial" panose="020B0604020202020204" pitchFamily="34" charset="0"/>
                <a:cs typeface="Arial" panose="020B0604020202020204" pitchFamily="34" charset="0"/>
              </a:rPr>
              <a:t>New version of SL-AV model with 85 vertical levels reproduces main characteristics of modern climate, including stratosphere oscillations. </a:t>
            </a:r>
            <a:endParaRPr lang="ru-RU" sz="2400" dirty="0" smtClean="0">
              <a:solidFill>
                <a:srgbClr val="000066"/>
              </a:solidFill>
              <a:latin typeface="Arial" panose="020B0604020202020204" pitchFamily="34" charset="0"/>
              <a:cs typeface="Arial" panose="020B0604020202020204" pitchFamily="34" charset="0"/>
            </a:endParaRPr>
          </a:p>
          <a:p>
            <a:pPr>
              <a:lnSpc>
                <a:spcPct val="90000"/>
              </a:lnSpc>
            </a:pPr>
            <a:endParaRPr lang="ru-RU" sz="2400" dirty="0" smtClean="0">
              <a:solidFill>
                <a:srgbClr val="000066"/>
              </a:solidFill>
              <a:latin typeface="Arial" panose="020B0604020202020204" pitchFamily="34" charset="0"/>
              <a:cs typeface="Arial" panose="020B0604020202020204" pitchFamily="34" charset="0"/>
            </a:endParaRPr>
          </a:p>
          <a:p>
            <a:pPr>
              <a:lnSpc>
                <a:spcPct val="90000"/>
              </a:lnSpc>
            </a:pPr>
            <a:r>
              <a:rPr lang="en-US" sz="2400" dirty="0" smtClean="0">
                <a:solidFill>
                  <a:srgbClr val="000066"/>
                </a:solidFill>
                <a:latin typeface="Arial" panose="020B0604020202020204" pitchFamily="34" charset="0"/>
                <a:cs typeface="Arial" panose="020B0604020202020204" pitchFamily="34" charset="0"/>
              </a:rPr>
              <a:t>Improvements in model climate helped to reduce medium-range forecasts errors.</a:t>
            </a:r>
          </a:p>
          <a:p>
            <a:pPr>
              <a:lnSpc>
                <a:spcPct val="90000"/>
              </a:lnSpc>
            </a:pPr>
            <a:r>
              <a:rPr lang="en-US" sz="2400" dirty="0" smtClean="0">
                <a:solidFill>
                  <a:srgbClr val="000066"/>
                </a:solidFill>
                <a:latin typeface="Arial" panose="020B0604020202020204" pitchFamily="34" charset="0"/>
                <a:cs typeface="Arial" panose="020B0604020202020204" pitchFamily="34" charset="0"/>
              </a:rPr>
              <a:t>===========================================</a:t>
            </a:r>
          </a:p>
          <a:p>
            <a:pPr>
              <a:lnSpc>
                <a:spcPct val="90000"/>
              </a:lnSpc>
            </a:pPr>
            <a:r>
              <a:rPr lang="en-US" sz="2400" dirty="0" smtClean="0">
                <a:solidFill>
                  <a:srgbClr val="000066"/>
                </a:solidFill>
                <a:latin typeface="Arial" panose="020B0604020202020204" pitchFamily="34" charset="0"/>
                <a:cs typeface="Arial" panose="020B0604020202020204" pitchFamily="34" charset="0"/>
              </a:rPr>
              <a:t>Further modernization of SL-AV model is foreseen – Monte-Carlo independent column approach, deep convection parameterization with memory </a:t>
            </a:r>
          </a:p>
          <a:p>
            <a:pPr>
              <a:lnSpc>
                <a:spcPct val="90000"/>
              </a:lnSpc>
            </a:pPr>
            <a:endParaRPr lang="en-US" sz="2400" dirty="0">
              <a:solidFill>
                <a:srgbClr val="000066"/>
              </a:solidFill>
              <a:latin typeface="Arial" panose="020B0604020202020204" pitchFamily="34" charset="0"/>
              <a:cs typeface="Arial" panose="020B0604020202020204" pitchFamily="34" charset="0"/>
            </a:endParaRPr>
          </a:p>
          <a:p>
            <a:pPr marL="0" indent="0">
              <a:lnSpc>
                <a:spcPct val="90000"/>
              </a:lnSpc>
              <a:buNone/>
            </a:pPr>
            <a:endParaRPr lang="en-US" sz="2400" dirty="0" smtClean="0">
              <a:solidFill>
                <a:srgbClr val="000066"/>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r>
              <a:rPr lang="en-US" b="1" dirty="0" smtClean="0">
                <a:solidFill>
                  <a:srgbClr val="990033"/>
                </a:solidFill>
              </a:rPr>
              <a:t>Thank you for attention</a:t>
            </a:r>
            <a:r>
              <a:rPr lang="ru-RU" b="1" dirty="0" smtClean="0">
                <a:solidFill>
                  <a:srgbClr val="990033"/>
                </a:solidFill>
              </a:rPr>
              <a:t>!</a:t>
            </a:r>
          </a:p>
        </p:txBody>
      </p:sp>
      <p:sp>
        <p:nvSpPr>
          <p:cNvPr id="37891" name="Text Box 3"/>
          <p:cNvSpPr txBox="1">
            <a:spLocks noChangeArrowheads="1"/>
          </p:cNvSpPr>
          <p:nvPr/>
        </p:nvSpPr>
        <p:spPr bwMode="auto">
          <a:xfrm>
            <a:off x="611188" y="3429000"/>
            <a:ext cx="7705725" cy="861774"/>
          </a:xfrm>
          <a:prstGeom prst="rect">
            <a:avLst/>
          </a:prstGeom>
          <a:noFill/>
          <a:ln w="9525">
            <a:noFill/>
            <a:miter lim="800000"/>
            <a:headEnd/>
            <a:tailEnd/>
          </a:ln>
          <a:effectLst/>
        </p:spPr>
        <p:txBody>
          <a:bodyPr>
            <a:spAutoFit/>
          </a:bodyPr>
          <a:lstStyle/>
          <a:p>
            <a:pPr algn="ctr">
              <a:spcBef>
                <a:spcPct val="50000"/>
              </a:spcBef>
            </a:pPr>
            <a:r>
              <a:rPr lang="en-US" sz="2000" dirty="0">
                <a:solidFill>
                  <a:srgbClr val="000066"/>
                </a:solidFill>
              </a:rPr>
              <a:t>http://nwplab.inm.ras.ru</a:t>
            </a:r>
            <a:endParaRPr lang="ru-RU" sz="2000" dirty="0">
              <a:solidFill>
                <a:srgbClr val="000066"/>
              </a:solidFill>
            </a:endParaRPr>
          </a:p>
          <a:p>
            <a:pPr>
              <a:spcBef>
                <a:spcPct val="50000"/>
              </a:spcBef>
            </a:pPr>
            <a:endParaRPr lang="ru-RU" sz="2000" dirty="0">
              <a:solidFill>
                <a:srgbClr val="0000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8313" y="-9525"/>
            <a:ext cx="8229600" cy="1143000"/>
          </a:xfrm>
        </p:spPr>
        <p:txBody>
          <a:bodyPr/>
          <a:lstStyle/>
          <a:p>
            <a:r>
              <a:rPr lang="en-US" altLang="ru-RU" sz="3200" dirty="0" smtClean="0">
                <a:solidFill>
                  <a:srgbClr val="990033"/>
                </a:solidFill>
                <a:latin typeface="Arial" charset="0"/>
                <a:cs typeface="Arial" charset="0"/>
              </a:rPr>
              <a:t>Sources of predictability at </a:t>
            </a:r>
            <a:r>
              <a:rPr lang="en-US" altLang="ru-RU" sz="3200" dirty="0" err="1" smtClean="0">
                <a:solidFill>
                  <a:srgbClr val="990033"/>
                </a:solidFill>
                <a:latin typeface="Arial" charset="0"/>
                <a:cs typeface="Arial" charset="0"/>
              </a:rPr>
              <a:t>subseasonal</a:t>
            </a:r>
            <a:r>
              <a:rPr lang="en-US" altLang="ru-RU" sz="3200" dirty="0" smtClean="0">
                <a:solidFill>
                  <a:srgbClr val="990033"/>
                </a:solidFill>
                <a:latin typeface="Arial" charset="0"/>
                <a:cs typeface="Arial" charset="0"/>
              </a:rPr>
              <a:t> scales</a:t>
            </a:r>
            <a:r>
              <a:rPr lang="ru-RU" altLang="ru-RU" sz="3200" dirty="0" smtClean="0">
                <a:solidFill>
                  <a:srgbClr val="990033"/>
                </a:solidFill>
                <a:latin typeface="Arial" charset="0"/>
                <a:cs typeface="Arial" charset="0"/>
              </a:rPr>
              <a:t> </a:t>
            </a:r>
            <a:r>
              <a:rPr lang="en-US" altLang="ru-RU" sz="3200" dirty="0" smtClean="0">
                <a:solidFill>
                  <a:srgbClr val="990033"/>
                </a:solidFill>
                <a:latin typeface="Arial" charset="0"/>
                <a:cs typeface="Arial" charset="0"/>
              </a:rPr>
              <a:t>(</a:t>
            </a:r>
            <a:r>
              <a:rPr lang="en-US" altLang="ru-RU" sz="3200" dirty="0" err="1" smtClean="0">
                <a:solidFill>
                  <a:srgbClr val="990033"/>
                </a:solidFill>
                <a:latin typeface="Arial" charset="0"/>
                <a:cs typeface="Arial" charset="0"/>
              </a:rPr>
              <a:t>Vitart</a:t>
            </a:r>
            <a:r>
              <a:rPr lang="en-US" altLang="ru-RU" sz="3200" dirty="0" smtClean="0">
                <a:solidFill>
                  <a:srgbClr val="990033"/>
                </a:solidFill>
                <a:latin typeface="Arial" charset="0"/>
                <a:cs typeface="Arial" charset="0"/>
              </a:rPr>
              <a:t>, 2012)</a:t>
            </a:r>
            <a:endParaRPr lang="ru-RU" altLang="ru-RU" sz="3200" dirty="0" smtClean="0">
              <a:solidFill>
                <a:srgbClr val="990033"/>
              </a:solidFill>
              <a:latin typeface="Arial" charset="0"/>
              <a:cs typeface="Arial" charset="0"/>
            </a:endParaRPr>
          </a:p>
        </p:txBody>
      </p:sp>
      <p:sp>
        <p:nvSpPr>
          <p:cNvPr id="20483" name="Объект 2"/>
          <p:cNvSpPr>
            <a:spLocks noGrp="1"/>
          </p:cNvSpPr>
          <p:nvPr>
            <p:ph idx="1"/>
          </p:nvPr>
        </p:nvSpPr>
        <p:spPr>
          <a:xfrm>
            <a:off x="107950" y="1268413"/>
            <a:ext cx="9144000" cy="4852987"/>
          </a:xfrm>
        </p:spPr>
        <p:txBody>
          <a:bodyPr/>
          <a:lstStyle/>
          <a:p>
            <a:pPr>
              <a:defRPr/>
            </a:pPr>
            <a:r>
              <a:rPr lang="en-US" altLang="ru-RU" sz="2800" dirty="0" smtClean="0">
                <a:solidFill>
                  <a:srgbClr val="000066"/>
                </a:solidFill>
                <a:latin typeface="Arial" panose="020B0604020202020204" pitchFamily="34" charset="0"/>
                <a:cs typeface="Arial" panose="020B0604020202020204" pitchFamily="34" charset="0"/>
              </a:rPr>
              <a:t>Sea surface temperature</a:t>
            </a:r>
            <a:endParaRPr lang="ru-RU" altLang="ru-RU" sz="2800" dirty="0" smtClean="0">
              <a:solidFill>
                <a:srgbClr val="000066"/>
              </a:solidFill>
              <a:latin typeface="Arial" panose="020B0604020202020204" pitchFamily="34" charset="0"/>
              <a:cs typeface="Arial" panose="020B0604020202020204" pitchFamily="34" charset="0"/>
            </a:endParaRPr>
          </a:p>
          <a:p>
            <a:pPr>
              <a:defRPr/>
            </a:pPr>
            <a:r>
              <a:rPr lang="en-US" altLang="ru-RU" sz="2800" dirty="0" smtClean="0">
                <a:solidFill>
                  <a:srgbClr val="000066"/>
                </a:solidFill>
                <a:latin typeface="Arial" panose="020B0604020202020204" pitchFamily="34" charset="0"/>
                <a:cs typeface="Arial" panose="020B0604020202020204" pitchFamily="34" charset="0"/>
              </a:rPr>
              <a:t>Land surface conditions (surface temperature, snow coverage, vegetation characteristics, land use, albedo, </a:t>
            </a:r>
            <a:endParaRPr lang="ru-RU" altLang="ru-RU" sz="2800" dirty="0" smtClean="0">
              <a:solidFill>
                <a:srgbClr val="000066"/>
              </a:solidFill>
              <a:latin typeface="Arial" panose="020B0604020202020204" pitchFamily="34" charset="0"/>
              <a:cs typeface="Arial" panose="020B0604020202020204" pitchFamily="34" charset="0"/>
            </a:endParaRPr>
          </a:p>
          <a:p>
            <a:pPr>
              <a:defRPr/>
            </a:pPr>
            <a:r>
              <a:rPr lang="en-US" altLang="ru-RU" sz="2800" dirty="0" smtClean="0">
                <a:solidFill>
                  <a:srgbClr val="000066"/>
                </a:solidFill>
                <a:latin typeface="Arial" panose="020B0604020202020204" pitchFamily="34" charset="0"/>
                <a:cs typeface="Arial" panose="020B0604020202020204" pitchFamily="34" charset="0"/>
              </a:rPr>
              <a:t>Madden-Julian oscillation (MJO)</a:t>
            </a:r>
            <a:endParaRPr lang="ru-RU" altLang="ru-RU" sz="2800" dirty="0" smtClean="0">
              <a:solidFill>
                <a:srgbClr val="000066"/>
              </a:solidFill>
              <a:latin typeface="Arial" panose="020B0604020202020204" pitchFamily="34" charset="0"/>
              <a:cs typeface="Arial" panose="020B0604020202020204" pitchFamily="34" charset="0"/>
            </a:endParaRPr>
          </a:p>
          <a:p>
            <a:pPr>
              <a:defRPr/>
            </a:pPr>
            <a:r>
              <a:rPr lang="en-US" altLang="ru-RU" sz="2800" dirty="0" smtClean="0">
                <a:solidFill>
                  <a:srgbClr val="000066"/>
                </a:solidFill>
                <a:latin typeface="Arial" panose="020B0604020202020204" pitchFamily="34" charset="0"/>
                <a:cs typeface="Arial" panose="020B0604020202020204" pitchFamily="34" charset="0"/>
              </a:rPr>
              <a:t>North Atlantic oscillation – Arctic oscillation (NAO )</a:t>
            </a:r>
          </a:p>
          <a:p>
            <a:pPr>
              <a:defRPr/>
            </a:pPr>
            <a:r>
              <a:rPr lang="en-US" altLang="ru-RU" sz="2800" dirty="0" smtClean="0">
                <a:solidFill>
                  <a:srgbClr val="000066"/>
                </a:solidFill>
                <a:latin typeface="Arial" panose="020B0604020202020204" pitchFamily="34" charset="0"/>
                <a:cs typeface="Arial" panose="020B0604020202020204" pitchFamily="34" charset="0"/>
              </a:rPr>
              <a:t>Stratosphere variability (sudden stratosphere warmings, quasi biennial oscillation, …) </a:t>
            </a:r>
            <a:endParaRPr lang="ru-RU" altLang="ru-RU" sz="2800" dirty="0" smtClean="0">
              <a:solidFill>
                <a:srgbClr val="000066"/>
              </a:solidFill>
              <a:latin typeface="Arial" panose="020B0604020202020204" pitchFamily="34" charset="0"/>
              <a:cs typeface="Arial" panose="020B0604020202020204" pitchFamily="34" charset="0"/>
            </a:endParaRPr>
          </a:p>
          <a:p>
            <a:pPr>
              <a:defRPr/>
            </a:pPr>
            <a:r>
              <a:rPr lang="en-US" altLang="ru-RU" sz="2800" dirty="0" smtClean="0">
                <a:solidFill>
                  <a:srgbClr val="000066"/>
                </a:solidFill>
                <a:latin typeface="Arial" panose="020B0604020202020204" pitchFamily="34" charset="0"/>
                <a:cs typeface="Arial" panose="020B0604020202020204" pitchFamily="34" charset="0"/>
              </a:rPr>
              <a:t>Sea ice, its thickness</a:t>
            </a:r>
            <a:endParaRPr lang="ru-RU" altLang="ru-RU" sz="2800" dirty="0" smtClean="0">
              <a:solidFill>
                <a:srgbClr val="000066"/>
              </a:solidFill>
              <a:latin typeface="Arial" panose="020B0604020202020204" pitchFamily="34" charset="0"/>
              <a:cs typeface="Arial" panose="020B0604020202020204" pitchFamily="34" charset="0"/>
            </a:endParaRPr>
          </a:p>
          <a:p>
            <a:pPr marL="0" indent="0">
              <a:buFont typeface="Arial" charset="0"/>
              <a:buNone/>
              <a:defRPr/>
            </a:pPr>
            <a:r>
              <a:rPr lang="en-US" altLang="ru-RU" sz="2800" dirty="0" smtClean="0">
                <a:solidFill>
                  <a:srgbClr val="990033"/>
                </a:solidFill>
                <a:latin typeface="Arial" panose="020B0604020202020204" pitchFamily="34" charset="0"/>
                <a:cs typeface="Arial" panose="020B0604020202020204" pitchFamily="34" charset="0"/>
              </a:rPr>
              <a:t>At seasonal scale</a:t>
            </a:r>
            <a:r>
              <a:rPr lang="ru-RU" altLang="ru-RU" sz="2800" dirty="0" smtClean="0">
                <a:solidFill>
                  <a:srgbClr val="990033"/>
                </a:solidFill>
                <a:latin typeface="Arial" panose="020B0604020202020204" pitchFamily="34" charset="0"/>
                <a:cs typeface="Arial" panose="020B0604020202020204" pitchFamily="34" charset="0"/>
              </a:rPr>
              <a:t>:  </a:t>
            </a:r>
            <a:r>
              <a:rPr lang="ru-RU" altLang="ru-RU" sz="2800" dirty="0" smtClean="0">
                <a:solidFill>
                  <a:srgbClr val="000066"/>
                </a:solidFill>
                <a:latin typeface="Arial" panose="020B0604020202020204" pitchFamily="34" charset="0"/>
                <a:cs typeface="Arial" panose="020B0604020202020204" pitchFamily="34" charset="0"/>
              </a:rPr>
              <a:t>+ </a:t>
            </a:r>
            <a:r>
              <a:rPr lang="en-US" altLang="ru-RU" sz="2800" dirty="0" smtClean="0">
                <a:solidFill>
                  <a:srgbClr val="000066"/>
                </a:solidFill>
                <a:latin typeface="Arial" panose="020B0604020202020204" pitchFamily="34" charset="0"/>
                <a:cs typeface="Arial" panose="020B0604020202020204" pitchFamily="34" charset="0"/>
              </a:rPr>
              <a:t>El Nino- Southern Oscillation</a:t>
            </a:r>
            <a:endParaRPr lang="ru-RU" altLang="ru-RU" dirty="0" smtClean="0">
              <a:solidFill>
                <a:srgbClr val="000066"/>
              </a:solidFill>
            </a:endParaRPr>
          </a:p>
        </p:txBody>
      </p:sp>
    </p:spTree>
    <p:extLst>
      <p:ext uri="{BB962C8B-B14F-4D97-AF65-F5344CB8AC3E}">
        <p14:creationId xmlns:p14="http://schemas.microsoft.com/office/powerpoint/2010/main" val="298114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68313" y="115888"/>
            <a:ext cx="8229600" cy="1143000"/>
          </a:xfrm>
        </p:spPr>
        <p:txBody>
          <a:bodyPr/>
          <a:lstStyle/>
          <a:p>
            <a:r>
              <a:rPr lang="en-US" altLang="ru-RU" dirty="0" err="1" smtClean="0">
                <a:solidFill>
                  <a:srgbClr val="990033"/>
                </a:solidFill>
              </a:rPr>
              <a:t>Subseasonal</a:t>
            </a:r>
            <a:r>
              <a:rPr lang="en-US" altLang="ru-RU" dirty="0" smtClean="0">
                <a:solidFill>
                  <a:srgbClr val="990033"/>
                </a:solidFill>
              </a:rPr>
              <a:t> and seasonal forecasts</a:t>
            </a:r>
            <a:endParaRPr lang="ru-RU" altLang="ru-RU" dirty="0" smtClean="0">
              <a:solidFill>
                <a:srgbClr val="990033"/>
              </a:solidFill>
            </a:endParaRPr>
          </a:p>
        </p:txBody>
      </p:sp>
      <p:sp>
        <p:nvSpPr>
          <p:cNvPr id="8195" name="Объект 2"/>
          <p:cNvSpPr>
            <a:spLocks noGrp="1"/>
          </p:cNvSpPr>
          <p:nvPr>
            <p:ph idx="1"/>
          </p:nvPr>
        </p:nvSpPr>
        <p:spPr>
          <a:xfrm>
            <a:off x="0" y="1341438"/>
            <a:ext cx="9036050" cy="4924425"/>
          </a:xfrm>
        </p:spPr>
        <p:txBody>
          <a:bodyPr/>
          <a:lstStyle/>
          <a:p>
            <a:r>
              <a:rPr lang="en-US" altLang="ru-RU" dirty="0" smtClean="0">
                <a:solidFill>
                  <a:srgbClr val="000066"/>
                </a:solidFill>
                <a:latin typeface="Arial" charset="0"/>
                <a:cs typeface="Arial" charset="0"/>
              </a:rPr>
              <a:t>12 +1 WMO Global producing centers</a:t>
            </a:r>
            <a:endParaRPr lang="ru-RU" altLang="ru-RU" dirty="0" smtClean="0">
              <a:solidFill>
                <a:srgbClr val="000066"/>
              </a:solidFill>
              <a:latin typeface="Arial" charset="0"/>
              <a:cs typeface="Arial" charset="0"/>
            </a:endParaRPr>
          </a:p>
          <a:p>
            <a:r>
              <a:rPr lang="en-US" altLang="ru-RU" dirty="0" smtClean="0">
                <a:solidFill>
                  <a:srgbClr val="000066"/>
                </a:solidFill>
                <a:latin typeface="Arial" charset="0"/>
                <a:cs typeface="Arial" charset="0"/>
              </a:rPr>
              <a:t>Russia</a:t>
            </a:r>
            <a:r>
              <a:rPr lang="ru-RU" altLang="ru-RU" dirty="0" smtClean="0">
                <a:solidFill>
                  <a:srgbClr val="000066"/>
                </a:solidFill>
                <a:latin typeface="Arial" charset="0"/>
                <a:cs typeface="Arial" charset="0"/>
              </a:rPr>
              <a:t>: </a:t>
            </a:r>
            <a:r>
              <a:rPr lang="en-US" altLang="ru-RU" dirty="0" smtClean="0">
                <a:solidFill>
                  <a:srgbClr val="000066"/>
                </a:solidFill>
                <a:latin typeface="Arial" charset="0"/>
                <a:cs typeface="Arial" charset="0"/>
              </a:rPr>
              <a:t>Global producing center </a:t>
            </a:r>
            <a:r>
              <a:rPr lang="ru-RU" altLang="ru-RU" dirty="0" smtClean="0">
                <a:solidFill>
                  <a:srgbClr val="000066"/>
                </a:solidFill>
                <a:latin typeface="Arial" charset="0"/>
                <a:cs typeface="Arial" charset="0"/>
              </a:rPr>
              <a:t>(</a:t>
            </a:r>
            <a:r>
              <a:rPr lang="en-US" altLang="ru-RU" dirty="0" smtClean="0">
                <a:solidFill>
                  <a:srgbClr val="000066"/>
                </a:solidFill>
                <a:latin typeface="Arial" charset="0"/>
                <a:cs typeface="Arial" charset="0"/>
              </a:rPr>
              <a:t>HMCR</a:t>
            </a:r>
            <a:r>
              <a:rPr lang="ru-RU" altLang="ru-RU" dirty="0" smtClean="0">
                <a:solidFill>
                  <a:srgbClr val="000066"/>
                </a:solidFill>
                <a:latin typeface="Arial" charset="0"/>
                <a:cs typeface="Arial" charset="0"/>
              </a:rPr>
              <a:t>)</a:t>
            </a:r>
            <a:r>
              <a:rPr lang="uk-UA" altLang="ru-RU" dirty="0" smtClean="0">
                <a:solidFill>
                  <a:srgbClr val="000066"/>
                </a:solidFill>
                <a:latin typeface="Arial" charset="0"/>
                <a:cs typeface="Arial" charset="0"/>
              </a:rPr>
              <a:t>, </a:t>
            </a:r>
            <a:r>
              <a:rPr lang="en-US" altLang="ru-RU" dirty="0" smtClean="0">
                <a:solidFill>
                  <a:srgbClr val="000066"/>
                </a:solidFill>
                <a:latin typeface="Arial" charset="0"/>
                <a:cs typeface="Arial" charset="0"/>
              </a:rPr>
              <a:t>NEACC</a:t>
            </a:r>
            <a:r>
              <a:rPr lang="ru-RU" altLang="ru-RU" dirty="0" smtClean="0">
                <a:solidFill>
                  <a:srgbClr val="000066"/>
                </a:solidFill>
                <a:latin typeface="Arial" charset="0"/>
                <a:cs typeface="Arial" charset="0"/>
              </a:rPr>
              <a:t> (</a:t>
            </a:r>
            <a:r>
              <a:rPr lang="en-US" altLang="ru-RU" dirty="0" smtClean="0">
                <a:solidFill>
                  <a:srgbClr val="000066"/>
                </a:solidFill>
                <a:latin typeface="Arial" charset="0"/>
                <a:cs typeface="Arial" charset="0"/>
              </a:rPr>
              <a:t>HMCR+MGO</a:t>
            </a:r>
            <a:r>
              <a:rPr lang="ru-RU" altLang="ru-RU" dirty="0" smtClean="0">
                <a:solidFill>
                  <a:srgbClr val="000066"/>
                </a:solidFill>
                <a:latin typeface="Arial" charset="0"/>
                <a:cs typeface="Arial" charset="0"/>
              </a:rPr>
              <a:t>). </a:t>
            </a:r>
            <a:r>
              <a:rPr lang="en-US" altLang="ru-RU" dirty="0" smtClean="0">
                <a:solidFill>
                  <a:srgbClr val="000066"/>
                </a:solidFill>
                <a:latin typeface="Arial" charset="0"/>
                <a:cs typeface="Arial" charset="0"/>
              </a:rPr>
              <a:t>It participates in</a:t>
            </a:r>
            <a:r>
              <a:rPr lang="ru-RU" altLang="ru-RU" dirty="0" smtClean="0">
                <a:solidFill>
                  <a:srgbClr val="000066"/>
                </a:solidFill>
                <a:latin typeface="Arial" charset="0"/>
                <a:cs typeface="Arial" charset="0"/>
              </a:rPr>
              <a:t> </a:t>
            </a:r>
            <a:r>
              <a:rPr lang="en-US" altLang="ru-RU" dirty="0" smtClean="0">
                <a:solidFill>
                  <a:srgbClr val="000066"/>
                </a:solidFill>
                <a:latin typeface="Arial" charset="0"/>
                <a:cs typeface="Arial" charset="0"/>
              </a:rPr>
              <a:t>APCC MME</a:t>
            </a:r>
            <a:r>
              <a:rPr lang="ru-RU" altLang="ru-RU" dirty="0" smtClean="0">
                <a:solidFill>
                  <a:srgbClr val="000066"/>
                </a:solidFill>
                <a:latin typeface="Arial" charset="0"/>
                <a:cs typeface="Arial" charset="0"/>
              </a:rPr>
              <a:t>, </a:t>
            </a:r>
            <a:r>
              <a:rPr lang="en-US" altLang="ru-RU" dirty="0" smtClean="0">
                <a:solidFill>
                  <a:srgbClr val="000066"/>
                </a:solidFill>
                <a:latin typeface="Arial" charset="0"/>
                <a:cs typeface="Arial" charset="0"/>
              </a:rPr>
              <a:t>WMO</a:t>
            </a:r>
            <a:r>
              <a:rPr lang="ru-RU" altLang="ru-RU" dirty="0" smtClean="0">
                <a:solidFill>
                  <a:srgbClr val="000066"/>
                </a:solidFill>
                <a:latin typeface="Arial" charset="0"/>
                <a:cs typeface="Arial" charset="0"/>
              </a:rPr>
              <a:t> </a:t>
            </a:r>
            <a:r>
              <a:rPr lang="en-US" altLang="ru-RU" dirty="0" smtClean="0">
                <a:solidFill>
                  <a:srgbClr val="000066"/>
                </a:solidFill>
                <a:latin typeface="Arial" charset="0"/>
                <a:cs typeface="Arial" charset="0"/>
              </a:rPr>
              <a:t>S2S projects</a:t>
            </a:r>
            <a:endParaRPr lang="ru-RU" altLang="ru-RU" dirty="0" smtClean="0">
              <a:solidFill>
                <a:srgbClr val="000066"/>
              </a:solidFill>
              <a:latin typeface="Arial" charset="0"/>
              <a:cs typeface="Arial" charset="0"/>
            </a:endParaRPr>
          </a:p>
          <a:p>
            <a:r>
              <a:rPr lang="en-US" altLang="ru-RU" dirty="0" smtClean="0">
                <a:solidFill>
                  <a:srgbClr val="000066"/>
                </a:solidFill>
                <a:latin typeface="Arial" charset="0"/>
                <a:cs typeface="Arial" charset="0"/>
              </a:rPr>
              <a:t>Mostly successful in tropics. Mid- and high-latitudes: some spots. </a:t>
            </a:r>
          </a:p>
          <a:p>
            <a:r>
              <a:rPr lang="en-US" altLang="ru-RU" dirty="0" smtClean="0">
                <a:solidFill>
                  <a:srgbClr val="000066"/>
                </a:solidFill>
                <a:latin typeface="Arial" charset="0"/>
                <a:cs typeface="Arial" charset="0"/>
              </a:rPr>
              <a:t>‘Smooth’ fields (i.e. MSLP, H500) have higher predictability</a:t>
            </a:r>
            <a:endParaRPr lang="ru-RU" altLang="ru-RU" dirty="0" smtClean="0">
              <a:solidFill>
                <a:srgbClr val="000066"/>
              </a:solidFill>
              <a:latin typeface="Arial" charset="0"/>
              <a:cs typeface="Arial" charset="0"/>
            </a:endParaRPr>
          </a:p>
        </p:txBody>
      </p:sp>
    </p:spTree>
    <p:extLst>
      <p:ext uri="{BB962C8B-B14F-4D97-AF65-F5344CB8AC3E}">
        <p14:creationId xmlns:p14="http://schemas.microsoft.com/office/powerpoint/2010/main" val="366004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txBox="1">
            <a:spLocks/>
          </p:cNvSpPr>
          <p:nvPr/>
        </p:nvSpPr>
        <p:spPr bwMode="auto">
          <a:xfrm>
            <a:off x="35596" y="32040"/>
            <a:ext cx="9108404" cy="6825960"/>
          </a:xfrm>
          <a:prstGeom prst="rect">
            <a:avLst/>
          </a:prstGeom>
          <a:noFill/>
          <a:ln w="9525">
            <a:noFill/>
            <a:miter lim="800000"/>
            <a:headEnd/>
            <a:tailEnd/>
          </a:ln>
        </p:spPr>
        <p:txBody>
          <a:bodyPr/>
          <a:lstStyle/>
          <a:p>
            <a:pPr marL="342900" indent="-342900" algn="ctr" eaLnBrk="0" hangingPunct="0">
              <a:spcBef>
                <a:spcPct val="20000"/>
              </a:spcBef>
            </a:pPr>
            <a:r>
              <a:rPr lang="en-US" altLang="ru-RU" sz="3200" dirty="0" smtClean="0">
                <a:solidFill>
                  <a:srgbClr val="990033"/>
                </a:solidFill>
              </a:rPr>
              <a:t>SL-AV global atmosphere model (1)    </a:t>
            </a:r>
            <a:endParaRPr lang="ru-RU" altLang="ru-RU" sz="3200" dirty="0">
              <a:solidFill>
                <a:srgbClr val="990033"/>
              </a:solidFill>
            </a:endParaRPr>
          </a:p>
          <a:p>
            <a:pPr marL="342900" indent="-342900" eaLnBrk="0" hangingPunct="0">
              <a:spcBef>
                <a:spcPct val="20000"/>
              </a:spcBef>
            </a:pPr>
            <a:r>
              <a:rPr lang="ru-RU" altLang="ru-RU" sz="2800" b="0" dirty="0">
                <a:latin typeface="Calibri" pitchFamily="34" charset="0"/>
              </a:rPr>
              <a:t>     </a:t>
            </a:r>
          </a:p>
          <a:p>
            <a:pPr marL="342900" indent="-342900" eaLnBrk="0" hangingPunct="0">
              <a:spcBef>
                <a:spcPct val="20000"/>
              </a:spcBef>
            </a:pPr>
            <a:r>
              <a:rPr lang="en-US" altLang="ru-RU" sz="2800" b="0" dirty="0" smtClean="0">
                <a:solidFill>
                  <a:srgbClr val="000066"/>
                </a:solidFill>
                <a:latin typeface="Arial" panose="020B0604020202020204" pitchFamily="34" charset="0"/>
                <a:cs typeface="Arial" panose="020B0604020202020204" pitchFamily="34" charset="0"/>
              </a:rPr>
              <a:t>SL-AV</a:t>
            </a:r>
            <a:r>
              <a:rPr lang="ru-RU" altLang="ru-RU" sz="2800" b="0" dirty="0" smtClean="0">
                <a:solidFill>
                  <a:srgbClr val="000066"/>
                </a:solidFill>
                <a:latin typeface="Arial" panose="020B0604020202020204" pitchFamily="34" charset="0"/>
                <a:cs typeface="Arial" panose="020B0604020202020204" pitchFamily="34" charset="0"/>
              </a:rPr>
              <a:t>: </a:t>
            </a:r>
            <a:r>
              <a:rPr lang="en-US" altLang="ru-RU" sz="2800" dirty="0" smtClean="0">
                <a:solidFill>
                  <a:srgbClr val="000066"/>
                </a:solidFill>
                <a:latin typeface="Arial" panose="020B0604020202020204" pitchFamily="34" charset="0"/>
                <a:cs typeface="Arial" panose="020B0604020202020204" pitchFamily="34" charset="0"/>
              </a:rPr>
              <a:t>S</a:t>
            </a:r>
            <a:r>
              <a:rPr lang="en-US" altLang="ru-RU" sz="2800" b="0" dirty="0" smtClean="0">
                <a:solidFill>
                  <a:srgbClr val="000066"/>
                </a:solidFill>
                <a:latin typeface="Arial" panose="020B0604020202020204" pitchFamily="34" charset="0"/>
                <a:cs typeface="Arial" panose="020B0604020202020204" pitchFamily="34" charset="0"/>
              </a:rPr>
              <a:t>emi</a:t>
            </a:r>
            <a:r>
              <a:rPr lang="en-US" altLang="ru-RU" sz="2800" dirty="0" smtClean="0">
                <a:solidFill>
                  <a:srgbClr val="000066"/>
                </a:solidFill>
                <a:latin typeface="Arial" panose="020B0604020202020204" pitchFamily="34" charset="0"/>
                <a:cs typeface="Arial" panose="020B0604020202020204" pitchFamily="34" charset="0"/>
              </a:rPr>
              <a:t>-</a:t>
            </a:r>
            <a:r>
              <a:rPr lang="en-US" altLang="ru-RU" sz="2800" dirty="0" err="1" smtClean="0">
                <a:solidFill>
                  <a:srgbClr val="000066"/>
                </a:solidFill>
                <a:latin typeface="Arial" panose="020B0604020202020204" pitchFamily="34" charset="0"/>
                <a:cs typeface="Arial" panose="020B0604020202020204" pitchFamily="34" charset="0"/>
              </a:rPr>
              <a:t>L</a:t>
            </a:r>
            <a:r>
              <a:rPr lang="en-US" altLang="ru-RU" sz="2800" b="0" dirty="0" err="1" smtClean="0">
                <a:solidFill>
                  <a:srgbClr val="000066"/>
                </a:solidFill>
                <a:latin typeface="Arial" panose="020B0604020202020204" pitchFamily="34" charset="0"/>
                <a:cs typeface="Arial" panose="020B0604020202020204" pitchFamily="34" charset="0"/>
              </a:rPr>
              <a:t>agrangian</a:t>
            </a:r>
            <a:r>
              <a:rPr lang="ru-RU" altLang="ru-RU" sz="2800" b="0" dirty="0" smtClean="0">
                <a:solidFill>
                  <a:srgbClr val="000066"/>
                </a:solidFill>
                <a:latin typeface="Arial" panose="020B0604020202020204" pitchFamily="34" charset="0"/>
                <a:cs typeface="Arial" panose="020B0604020202020204" pitchFamily="34" charset="0"/>
              </a:rPr>
              <a:t>, </a:t>
            </a:r>
            <a:r>
              <a:rPr lang="en-US" altLang="ru-RU" sz="2800" b="0" dirty="0" smtClean="0">
                <a:solidFill>
                  <a:srgbClr val="000066"/>
                </a:solidFill>
                <a:latin typeface="Arial" panose="020B0604020202020204" pitchFamily="34" charset="0"/>
                <a:cs typeface="Arial" panose="020B0604020202020204" pitchFamily="34" charset="0"/>
              </a:rPr>
              <a:t>based on </a:t>
            </a:r>
            <a:r>
              <a:rPr lang="en-US" altLang="ru-RU" sz="2800" dirty="0" smtClean="0">
                <a:solidFill>
                  <a:srgbClr val="000066"/>
                </a:solidFill>
                <a:latin typeface="Arial" panose="020B0604020202020204" pitchFamily="34" charset="0"/>
                <a:cs typeface="Arial" panose="020B0604020202020204" pitchFamily="34" charset="0"/>
              </a:rPr>
              <a:t>A</a:t>
            </a:r>
            <a:r>
              <a:rPr lang="en-US" altLang="ru-RU" sz="2800" b="0" dirty="0" smtClean="0">
                <a:solidFill>
                  <a:srgbClr val="000066"/>
                </a:solidFill>
                <a:latin typeface="Arial" panose="020B0604020202020204" pitchFamily="34" charset="0"/>
                <a:cs typeface="Arial" panose="020B0604020202020204" pitchFamily="34" charset="0"/>
              </a:rPr>
              <a:t>bsolute </a:t>
            </a:r>
            <a:r>
              <a:rPr lang="en-US" altLang="ru-RU" sz="2800" dirty="0">
                <a:solidFill>
                  <a:srgbClr val="000066"/>
                </a:solidFill>
                <a:latin typeface="Arial" panose="020B0604020202020204" pitchFamily="34" charset="0"/>
                <a:cs typeface="Arial" panose="020B0604020202020204" pitchFamily="34" charset="0"/>
              </a:rPr>
              <a:t>V</a:t>
            </a:r>
            <a:r>
              <a:rPr lang="en-US" altLang="ru-RU" sz="2800" b="0" dirty="0" smtClean="0">
                <a:solidFill>
                  <a:srgbClr val="000066"/>
                </a:solidFill>
                <a:latin typeface="Arial" panose="020B0604020202020204" pitchFamily="34" charset="0"/>
                <a:cs typeface="Arial" panose="020B0604020202020204" pitchFamily="34" charset="0"/>
              </a:rPr>
              <a:t>orticity equation</a:t>
            </a:r>
            <a:endParaRPr lang="ru-RU" altLang="ru-RU" sz="2800" b="0" dirty="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buFont typeface="Arial" charset="0"/>
              <a:buChar char="•"/>
            </a:pPr>
            <a:r>
              <a:rPr lang="en-US" altLang="ru-RU" sz="2800" dirty="0" smtClean="0">
                <a:solidFill>
                  <a:srgbClr val="000066"/>
                </a:solidFill>
                <a:latin typeface="Arial" panose="020B0604020202020204" pitchFamily="34" charset="0"/>
                <a:cs typeface="Arial" panose="020B0604020202020204" pitchFamily="34" charset="0"/>
              </a:rPr>
              <a:t>Finite-difference semi-implicit semi-</a:t>
            </a:r>
            <a:r>
              <a:rPr lang="en-US" altLang="ru-RU" sz="2800" dirty="0" err="1" smtClean="0">
                <a:solidFill>
                  <a:srgbClr val="000066"/>
                </a:solidFill>
                <a:latin typeface="Arial" panose="020B0604020202020204" pitchFamily="34" charset="0"/>
                <a:cs typeface="Arial" panose="020B0604020202020204" pitchFamily="34" charset="0"/>
              </a:rPr>
              <a:t>Lagrangian</a:t>
            </a:r>
            <a:r>
              <a:rPr lang="en-US" altLang="ru-RU" sz="2800" dirty="0" smtClean="0">
                <a:solidFill>
                  <a:srgbClr val="000066"/>
                </a:solidFill>
                <a:latin typeface="Arial" panose="020B0604020202020204" pitchFamily="34" charset="0"/>
                <a:cs typeface="Arial" panose="020B0604020202020204" pitchFamily="34" charset="0"/>
              </a:rPr>
              <a:t> </a:t>
            </a:r>
            <a:r>
              <a:rPr lang="en-US" altLang="ru-RU" sz="2800" b="0" dirty="0" smtClean="0">
                <a:solidFill>
                  <a:srgbClr val="000066"/>
                </a:solidFill>
                <a:latin typeface="Arial" panose="020B0604020202020204" pitchFamily="34" charset="0"/>
                <a:cs typeface="Arial" panose="020B0604020202020204" pitchFamily="34" charset="0"/>
              </a:rPr>
              <a:t>dynamical core of own development</a:t>
            </a:r>
            <a:r>
              <a:rPr lang="ru-RU" altLang="ru-RU" sz="2800" b="0" dirty="0" smtClean="0">
                <a:solidFill>
                  <a:srgbClr val="000066"/>
                </a:solidFill>
                <a:latin typeface="Arial" panose="020B0604020202020204" pitchFamily="34" charset="0"/>
                <a:cs typeface="Arial" panose="020B0604020202020204" pitchFamily="34" charset="0"/>
              </a:rPr>
              <a:t>.</a:t>
            </a:r>
            <a:r>
              <a:rPr lang="en-US" altLang="ru-RU" sz="2800" b="0" dirty="0" smtClean="0">
                <a:solidFill>
                  <a:srgbClr val="000066"/>
                </a:solidFill>
                <a:latin typeface="Arial" panose="020B0604020202020204" pitchFamily="34" charset="0"/>
                <a:cs typeface="Arial" panose="020B0604020202020204" pitchFamily="34" charset="0"/>
              </a:rPr>
              <a:t> Vorticity-divergence formulation, </a:t>
            </a:r>
            <a:r>
              <a:rPr lang="en-US" altLang="ru-RU" sz="2800" b="0" dirty="0" err="1" smtClean="0">
                <a:solidFill>
                  <a:srgbClr val="000066"/>
                </a:solidFill>
                <a:latin typeface="Arial" panose="020B0604020202020204" pitchFamily="34" charset="0"/>
                <a:cs typeface="Arial" panose="020B0604020202020204" pitchFamily="34" charset="0"/>
              </a:rPr>
              <a:t>unstaggered</a:t>
            </a:r>
            <a:r>
              <a:rPr lang="en-US" altLang="ru-RU" sz="2800" b="0" dirty="0" smtClean="0">
                <a:solidFill>
                  <a:srgbClr val="000066"/>
                </a:solidFill>
                <a:latin typeface="Arial" panose="020B0604020202020204" pitchFamily="34" charset="0"/>
                <a:cs typeface="Arial" panose="020B0604020202020204" pitchFamily="34" charset="0"/>
              </a:rPr>
              <a:t> grid (Z grid), 4</a:t>
            </a:r>
            <a:r>
              <a:rPr lang="en-US" altLang="ru-RU" sz="2800" b="0" baseline="30000" dirty="0" smtClean="0">
                <a:solidFill>
                  <a:srgbClr val="000066"/>
                </a:solidFill>
                <a:latin typeface="Arial" panose="020B0604020202020204" pitchFamily="34" charset="0"/>
                <a:cs typeface="Arial" panose="020B0604020202020204" pitchFamily="34" charset="0"/>
              </a:rPr>
              <a:t>th</a:t>
            </a:r>
            <a:r>
              <a:rPr lang="en-US" altLang="ru-RU" sz="2800" b="0" dirty="0" smtClean="0">
                <a:solidFill>
                  <a:srgbClr val="000066"/>
                </a:solidFill>
                <a:latin typeface="Arial" panose="020B0604020202020204" pitchFamily="34" charset="0"/>
                <a:cs typeface="Arial" panose="020B0604020202020204" pitchFamily="34" charset="0"/>
              </a:rPr>
              <a:t> order finite differences</a:t>
            </a:r>
          </a:p>
          <a:p>
            <a:pPr marL="342900" indent="-342900" eaLnBrk="0" hangingPunct="0">
              <a:spcBef>
                <a:spcPct val="20000"/>
              </a:spcBef>
              <a:buFont typeface="Arial" charset="0"/>
              <a:buChar char="•"/>
            </a:pPr>
            <a:r>
              <a:rPr lang="en-US" altLang="ru-RU" sz="2800" b="0" dirty="0" smtClean="0">
                <a:solidFill>
                  <a:srgbClr val="000066"/>
                </a:solidFill>
                <a:latin typeface="Arial" panose="020B0604020202020204" pitchFamily="34" charset="0"/>
                <a:cs typeface="Arial" panose="020B0604020202020204" pitchFamily="34" charset="0"/>
              </a:rPr>
              <a:t>Possibility to use </a:t>
            </a:r>
            <a:r>
              <a:rPr lang="en-US" altLang="ru-RU" sz="2800" dirty="0" smtClean="0">
                <a:solidFill>
                  <a:srgbClr val="000066"/>
                </a:solidFill>
                <a:latin typeface="Arial" panose="020B0604020202020204" pitchFamily="34" charset="0"/>
                <a:cs typeface="Arial" panose="020B0604020202020204" pitchFamily="34" charset="0"/>
              </a:rPr>
              <a:t>reduced </a:t>
            </a:r>
            <a:r>
              <a:rPr lang="en-US" altLang="ru-RU" sz="2800" dirty="0" err="1" smtClean="0">
                <a:solidFill>
                  <a:srgbClr val="000066"/>
                </a:solidFill>
                <a:latin typeface="Arial" panose="020B0604020202020204" pitchFamily="34" charset="0"/>
                <a:cs typeface="Arial" panose="020B0604020202020204" pitchFamily="34" charset="0"/>
              </a:rPr>
              <a:t>lat-lon</a:t>
            </a:r>
            <a:r>
              <a:rPr lang="en-US" altLang="ru-RU" sz="2800" dirty="0" smtClean="0">
                <a:solidFill>
                  <a:srgbClr val="000066"/>
                </a:solidFill>
                <a:latin typeface="Arial" panose="020B0604020202020204" pitchFamily="34" charset="0"/>
                <a:cs typeface="Arial" panose="020B0604020202020204" pitchFamily="34" charset="0"/>
              </a:rPr>
              <a:t> grid </a:t>
            </a:r>
            <a:r>
              <a:rPr lang="en-US" altLang="ru-RU" sz="2800" b="0" dirty="0" smtClean="0">
                <a:solidFill>
                  <a:srgbClr val="000066"/>
                </a:solidFill>
                <a:latin typeface="Arial" panose="020B0604020202020204" pitchFamily="34" charset="0"/>
                <a:cs typeface="Arial" panose="020B0604020202020204" pitchFamily="34" charset="0"/>
              </a:rPr>
              <a:t>in dynamical </a:t>
            </a:r>
            <a:r>
              <a:rPr lang="en-US" altLang="ru-RU" sz="2800" b="0" dirty="0">
                <a:solidFill>
                  <a:srgbClr val="000066"/>
                </a:solidFill>
                <a:latin typeface="Arial" panose="020B0604020202020204" pitchFamily="34" charset="0"/>
                <a:cs typeface="Arial" panose="020B0604020202020204" pitchFamily="34" charset="0"/>
              </a:rPr>
              <a:t>core. (</a:t>
            </a:r>
            <a:r>
              <a:rPr lang="en-US" altLang="ru-RU" sz="2800" b="0" dirty="0" err="1">
                <a:solidFill>
                  <a:srgbClr val="000066"/>
                </a:solidFill>
                <a:latin typeface="Arial" panose="020B0604020202020204" pitchFamily="34" charset="0"/>
                <a:cs typeface="Arial" panose="020B0604020202020204" pitchFamily="34" charset="0"/>
              </a:rPr>
              <a:t>Tolstykh</a:t>
            </a:r>
            <a:r>
              <a:rPr lang="en-US" altLang="ru-RU" sz="2800" b="0" dirty="0">
                <a:solidFill>
                  <a:srgbClr val="000066"/>
                </a:solidFill>
                <a:latin typeface="Arial" panose="020B0604020202020204" pitchFamily="34" charset="0"/>
                <a:cs typeface="Arial" panose="020B0604020202020204" pitchFamily="34" charset="0"/>
              </a:rPr>
              <a:t>, </a:t>
            </a:r>
            <a:r>
              <a:rPr lang="en-US" altLang="ru-RU" sz="2800" b="0" dirty="0" err="1">
                <a:solidFill>
                  <a:srgbClr val="000066"/>
                </a:solidFill>
                <a:latin typeface="Arial" panose="020B0604020202020204" pitchFamily="34" charset="0"/>
                <a:cs typeface="Arial" panose="020B0604020202020204" pitchFamily="34" charset="0"/>
              </a:rPr>
              <a:t>Shashkin</a:t>
            </a:r>
            <a:r>
              <a:rPr lang="en-US" altLang="ru-RU" sz="2800" b="0" dirty="0">
                <a:solidFill>
                  <a:srgbClr val="000066"/>
                </a:solidFill>
                <a:latin typeface="Arial" panose="020B0604020202020204" pitchFamily="34" charset="0"/>
                <a:cs typeface="Arial" panose="020B0604020202020204" pitchFamily="34" charset="0"/>
              </a:rPr>
              <a:t> JCP 2012; </a:t>
            </a:r>
            <a:r>
              <a:rPr lang="en-US" altLang="ru-RU" sz="2800" b="0" dirty="0" err="1">
                <a:solidFill>
                  <a:srgbClr val="000066"/>
                </a:solidFill>
                <a:latin typeface="Arial" panose="020B0604020202020204" pitchFamily="34" charset="0"/>
                <a:cs typeface="Arial" panose="020B0604020202020204" pitchFamily="34" charset="0"/>
              </a:rPr>
              <a:t>Shashkin</a:t>
            </a:r>
            <a:r>
              <a:rPr lang="en-US" altLang="ru-RU" sz="2800" b="0" dirty="0">
                <a:solidFill>
                  <a:srgbClr val="000066"/>
                </a:solidFill>
                <a:latin typeface="Arial" panose="020B0604020202020204" pitchFamily="34" charset="0"/>
                <a:cs typeface="Arial" panose="020B0604020202020204" pitchFamily="34" charset="0"/>
              </a:rPr>
              <a:t>, </a:t>
            </a:r>
            <a:r>
              <a:rPr lang="en-US" altLang="ru-RU" sz="2800" b="0" dirty="0" err="1">
                <a:solidFill>
                  <a:srgbClr val="000066"/>
                </a:solidFill>
                <a:latin typeface="Arial" panose="020B0604020202020204" pitchFamily="34" charset="0"/>
                <a:cs typeface="Arial" panose="020B0604020202020204" pitchFamily="34" charset="0"/>
              </a:rPr>
              <a:t>Fadeev</a:t>
            </a:r>
            <a:r>
              <a:rPr lang="en-US" altLang="ru-RU" sz="2800" b="0" dirty="0">
                <a:solidFill>
                  <a:srgbClr val="000066"/>
                </a:solidFill>
                <a:latin typeface="Arial" panose="020B0604020202020204" pitchFamily="34" charset="0"/>
                <a:cs typeface="Arial" panose="020B0604020202020204" pitchFamily="34" charset="0"/>
              </a:rPr>
              <a:t> </a:t>
            </a:r>
            <a:r>
              <a:rPr lang="en-US" altLang="ru-RU" sz="2800" b="0" dirty="0" err="1">
                <a:solidFill>
                  <a:srgbClr val="000066"/>
                </a:solidFill>
                <a:latin typeface="Arial" panose="020B0604020202020204" pitchFamily="34" charset="0"/>
                <a:cs typeface="Arial" panose="020B0604020202020204" pitchFamily="34" charset="0"/>
              </a:rPr>
              <a:t>Tolstykh</a:t>
            </a:r>
            <a:r>
              <a:rPr lang="en-US" altLang="ru-RU" sz="2800" b="0" dirty="0">
                <a:solidFill>
                  <a:srgbClr val="000066"/>
                </a:solidFill>
                <a:latin typeface="Arial" panose="020B0604020202020204" pitchFamily="34" charset="0"/>
                <a:cs typeface="Arial" panose="020B0604020202020204" pitchFamily="34" charset="0"/>
              </a:rPr>
              <a:t>, JCP 2016;Tolstykh, </a:t>
            </a:r>
            <a:r>
              <a:rPr lang="en-US" altLang="ru-RU" sz="2800" b="0" dirty="0" err="1">
                <a:solidFill>
                  <a:srgbClr val="000066"/>
                </a:solidFill>
                <a:latin typeface="Arial" panose="020B0604020202020204" pitchFamily="34" charset="0"/>
                <a:cs typeface="Arial" panose="020B0604020202020204" pitchFamily="34" charset="0"/>
              </a:rPr>
              <a:t>ShashkinTolstykh</a:t>
            </a:r>
            <a:r>
              <a:rPr lang="en-US" altLang="ru-RU" sz="2800" b="0" dirty="0">
                <a:solidFill>
                  <a:srgbClr val="000066"/>
                </a:solidFill>
                <a:latin typeface="Arial" panose="020B0604020202020204" pitchFamily="34" charset="0"/>
                <a:cs typeface="Arial" panose="020B0604020202020204" pitchFamily="34" charset="0"/>
              </a:rPr>
              <a:t> et.al., </a:t>
            </a:r>
            <a:r>
              <a:rPr lang="en-US" altLang="ru-RU" sz="2800" b="0" dirty="0" err="1">
                <a:solidFill>
                  <a:srgbClr val="000066"/>
                </a:solidFill>
                <a:latin typeface="Arial" panose="020B0604020202020204" pitchFamily="34" charset="0"/>
                <a:cs typeface="Arial" panose="020B0604020202020204" pitchFamily="34" charset="0"/>
              </a:rPr>
              <a:t>Geosci.Mod.Dev</a:t>
            </a:r>
            <a:r>
              <a:rPr lang="en-US" altLang="ru-RU" sz="2800" b="0" dirty="0">
                <a:solidFill>
                  <a:srgbClr val="000066"/>
                </a:solidFill>
                <a:latin typeface="Arial" panose="020B0604020202020204" pitchFamily="34" charset="0"/>
                <a:cs typeface="Arial" panose="020B0604020202020204" pitchFamily="34" charset="0"/>
              </a:rPr>
              <a:t>., 2017</a:t>
            </a:r>
            <a:r>
              <a:rPr lang="en-US" altLang="ru-RU" sz="2800" b="0" dirty="0" smtClean="0">
                <a:solidFill>
                  <a:srgbClr val="000066"/>
                </a:solidFill>
                <a:latin typeface="Arial" panose="020B0604020202020204" pitchFamily="34" charset="0"/>
                <a:cs typeface="Arial" panose="020B0604020202020204" pitchFamily="34" charset="0"/>
              </a:rPr>
              <a:t>).</a:t>
            </a:r>
          </a:p>
          <a:p>
            <a:pPr marL="342900" indent="-342900" eaLnBrk="0" hangingPunct="0">
              <a:spcBef>
                <a:spcPct val="20000"/>
              </a:spcBef>
              <a:buFont typeface="Arial" charset="0"/>
              <a:buChar char="•"/>
            </a:pPr>
            <a:r>
              <a:rPr lang="en-US" altLang="ru-RU" sz="2800" dirty="0" smtClean="0">
                <a:solidFill>
                  <a:srgbClr val="000066"/>
                </a:solidFill>
                <a:latin typeface="Arial" panose="020B0604020202020204" pitchFamily="34" charset="0"/>
                <a:cs typeface="Arial" panose="020B0604020202020204" pitchFamily="34" charset="0"/>
              </a:rPr>
              <a:t>Mass-conserving version </a:t>
            </a:r>
            <a:r>
              <a:rPr lang="en-US" altLang="ru-RU" sz="2800" b="0" dirty="0" smtClean="0">
                <a:solidFill>
                  <a:srgbClr val="000066"/>
                </a:solidFill>
                <a:latin typeface="Arial" panose="020B0604020202020204" pitchFamily="34" charset="0"/>
                <a:cs typeface="Arial" panose="020B0604020202020204" pitchFamily="34" charset="0"/>
              </a:rPr>
              <a:t>(</a:t>
            </a:r>
            <a:r>
              <a:rPr lang="en-US" altLang="ru-RU" sz="2800" b="0" dirty="0" err="1" smtClean="0">
                <a:solidFill>
                  <a:srgbClr val="000066"/>
                </a:solidFill>
                <a:latin typeface="Arial" panose="020B0604020202020204" pitchFamily="34" charset="0"/>
                <a:cs typeface="Arial" panose="020B0604020202020204" pitchFamily="34" charset="0"/>
              </a:rPr>
              <a:t>Shashkin</a:t>
            </a:r>
            <a:r>
              <a:rPr lang="en-US" altLang="ru-RU" sz="2800" b="0" dirty="0" smtClean="0">
                <a:solidFill>
                  <a:srgbClr val="000066"/>
                </a:solidFill>
                <a:latin typeface="Arial" panose="020B0604020202020204" pitchFamily="34" charset="0"/>
                <a:cs typeface="Arial" panose="020B0604020202020204" pitchFamily="34" charset="0"/>
              </a:rPr>
              <a:t>, </a:t>
            </a:r>
            <a:r>
              <a:rPr lang="en-US" altLang="ru-RU" sz="2800" b="0" dirty="0" err="1" smtClean="0">
                <a:solidFill>
                  <a:srgbClr val="000066"/>
                </a:solidFill>
                <a:latin typeface="Arial" panose="020B0604020202020204" pitchFamily="34" charset="0"/>
                <a:cs typeface="Arial" panose="020B0604020202020204" pitchFamily="34" charset="0"/>
              </a:rPr>
              <a:t>Tolstykh</a:t>
            </a:r>
            <a:r>
              <a:rPr lang="en-US" altLang="ru-RU" sz="2800" b="0" dirty="0" smtClean="0">
                <a:solidFill>
                  <a:srgbClr val="000066"/>
                </a:solidFill>
                <a:latin typeface="Arial" panose="020B0604020202020204" pitchFamily="34" charset="0"/>
                <a:cs typeface="Arial" panose="020B0604020202020204" pitchFamily="34" charset="0"/>
              </a:rPr>
              <a:t> GMD 2014)</a:t>
            </a:r>
          </a:p>
          <a:p>
            <a:pPr marL="342900" indent="-342900" eaLnBrk="0" hangingPunct="0">
              <a:spcBef>
                <a:spcPct val="20000"/>
              </a:spcBef>
              <a:buFont typeface="Arial" charset="0"/>
              <a:buChar char="•"/>
            </a:pPr>
            <a:r>
              <a:rPr lang="en-US" altLang="ru-RU" sz="2800" b="0" dirty="0" smtClean="0">
                <a:solidFill>
                  <a:srgbClr val="000066"/>
                </a:solidFill>
                <a:latin typeface="Arial" panose="020B0604020202020204" pitchFamily="34" charset="0"/>
                <a:cs typeface="Arial" panose="020B0604020202020204" pitchFamily="34" charset="0"/>
              </a:rPr>
              <a:t> </a:t>
            </a:r>
            <a:endParaRPr lang="en-US" altLang="ru-RU" sz="2800" b="0" i="1" dirty="0" smtClean="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pPr>
            <a:endParaRPr lang="en-US" altLang="ru-RU" sz="2800" b="0" i="1" dirty="0" smtClean="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pPr>
            <a:endParaRPr lang="en-US" altLang="ru-RU" sz="2800" b="0" dirty="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buFont typeface="Arial" charset="0"/>
              <a:buChar char="•"/>
            </a:pPr>
            <a:endParaRPr lang="en-US" altLang="ru-RU" sz="2800" b="0" i="1" dirty="0">
              <a:latin typeface="Arial" panose="020B0604020202020204" pitchFamily="34" charset="0"/>
              <a:cs typeface="Arial" panose="020B0604020202020204" pitchFamily="34" charset="0"/>
            </a:endParaRPr>
          </a:p>
        </p:txBody>
      </p:sp>
      <p:pic>
        <p:nvPicPr>
          <p:cNvPr id="18435" name="Рисунок 5" descr="slav_logo.png"/>
          <p:cNvPicPr>
            <a:picLocks noChangeAspect="1"/>
          </p:cNvPicPr>
          <p:nvPr/>
        </p:nvPicPr>
        <p:blipFill>
          <a:blip r:embed="rId2"/>
          <a:srcRect/>
          <a:stretch>
            <a:fillRect/>
          </a:stretch>
        </p:blipFill>
        <p:spPr bwMode="auto">
          <a:xfrm>
            <a:off x="7655214" y="32039"/>
            <a:ext cx="1460500"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txBox="1">
            <a:spLocks/>
          </p:cNvSpPr>
          <p:nvPr/>
        </p:nvSpPr>
        <p:spPr bwMode="auto">
          <a:xfrm>
            <a:off x="35596" y="188640"/>
            <a:ext cx="9000899" cy="5976515"/>
          </a:xfrm>
          <a:prstGeom prst="rect">
            <a:avLst/>
          </a:prstGeom>
          <a:noFill/>
          <a:ln w="9525">
            <a:noFill/>
            <a:miter lim="800000"/>
            <a:headEnd/>
            <a:tailEnd/>
          </a:ln>
        </p:spPr>
        <p:txBody>
          <a:bodyPr/>
          <a:lstStyle/>
          <a:p>
            <a:pPr marL="342900" indent="-342900" algn="ctr" eaLnBrk="0" hangingPunct="0">
              <a:spcBef>
                <a:spcPct val="20000"/>
              </a:spcBef>
            </a:pPr>
            <a:r>
              <a:rPr lang="en-US" altLang="ru-RU" sz="3200" dirty="0" smtClean="0">
                <a:solidFill>
                  <a:srgbClr val="990033"/>
                </a:solidFill>
              </a:rPr>
              <a:t>SL-AV global atmosphere model</a:t>
            </a:r>
            <a:endParaRPr lang="ru-RU" altLang="ru-RU" sz="3200" dirty="0">
              <a:solidFill>
                <a:srgbClr val="990033"/>
              </a:solidFill>
            </a:endParaRPr>
          </a:p>
          <a:p>
            <a:pPr marL="342900" indent="-342900" eaLnBrk="0" hangingPunct="0">
              <a:spcBef>
                <a:spcPct val="20000"/>
              </a:spcBef>
            </a:pPr>
            <a:r>
              <a:rPr lang="ru-RU" altLang="ru-RU" sz="2800" b="0" dirty="0">
                <a:latin typeface="Calibri" pitchFamily="34" charset="0"/>
              </a:rPr>
              <a:t>     </a:t>
            </a:r>
          </a:p>
          <a:p>
            <a:pPr marL="342900" indent="-342900" eaLnBrk="0" hangingPunct="0">
              <a:spcBef>
                <a:spcPct val="20000"/>
              </a:spcBef>
              <a:buFont typeface="Arial" charset="0"/>
              <a:buChar char="•"/>
            </a:pPr>
            <a:r>
              <a:rPr lang="en-US" altLang="ru-RU" sz="2800" b="0" dirty="0" smtClean="0">
                <a:solidFill>
                  <a:srgbClr val="000066"/>
                </a:solidFill>
                <a:latin typeface="Arial" panose="020B0604020202020204" pitchFamily="34" charset="0"/>
                <a:cs typeface="Arial" panose="020B0604020202020204" pitchFamily="34" charset="0"/>
              </a:rPr>
              <a:t>Many parameterizations algorithms for </a:t>
            </a:r>
            <a:r>
              <a:rPr lang="en-US" altLang="ru-RU" sz="2800" b="0" dirty="0" err="1" smtClean="0">
                <a:solidFill>
                  <a:srgbClr val="000066"/>
                </a:solidFill>
                <a:latin typeface="Arial" panose="020B0604020202020204" pitchFamily="34" charset="0"/>
                <a:cs typeface="Arial" panose="020B0604020202020204" pitchFamily="34" charset="0"/>
              </a:rPr>
              <a:t>subgrid</a:t>
            </a:r>
            <a:r>
              <a:rPr lang="en-US" altLang="ru-RU" sz="2800" b="0" dirty="0" smtClean="0">
                <a:solidFill>
                  <a:srgbClr val="000066"/>
                </a:solidFill>
                <a:latin typeface="Arial" panose="020B0604020202020204" pitchFamily="34" charset="0"/>
                <a:cs typeface="Arial" panose="020B0604020202020204" pitchFamily="34" charset="0"/>
              </a:rPr>
              <a:t>-scale processes developed by ALADIN/ALARO consortium</a:t>
            </a:r>
            <a:r>
              <a:rPr lang="ru-RU" altLang="ru-RU" sz="2800" b="0" dirty="0" smtClean="0">
                <a:solidFill>
                  <a:srgbClr val="000066"/>
                </a:solidFill>
                <a:latin typeface="Arial" panose="020B0604020202020204" pitchFamily="34" charset="0"/>
                <a:cs typeface="Arial" panose="020B0604020202020204" pitchFamily="34" charset="0"/>
              </a:rPr>
              <a:t>.</a:t>
            </a:r>
            <a:endParaRPr lang="ru-RU" altLang="ru-RU" sz="2800" b="0" dirty="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buFont typeface="Arial" charset="0"/>
              <a:buChar char="•"/>
            </a:pPr>
            <a:r>
              <a:rPr lang="en-US" altLang="ru-RU" sz="2800" b="0" dirty="0" smtClean="0">
                <a:solidFill>
                  <a:srgbClr val="000066"/>
                </a:solidFill>
                <a:latin typeface="Arial" panose="020B0604020202020204" pitchFamily="34" charset="0"/>
                <a:cs typeface="Arial" panose="020B0604020202020204" pitchFamily="34" charset="0"/>
              </a:rPr>
              <a:t>Parameterizations for shortwave and longwave radiation: </a:t>
            </a:r>
            <a:r>
              <a:rPr lang="ru-RU" altLang="ru-RU" sz="2800" b="0" dirty="0" smtClean="0">
                <a:solidFill>
                  <a:srgbClr val="000066"/>
                </a:solidFill>
                <a:latin typeface="Arial" panose="020B0604020202020204" pitchFamily="34" charset="0"/>
                <a:cs typeface="Arial" panose="020B0604020202020204" pitchFamily="34" charset="0"/>
              </a:rPr>
              <a:t>CLIRAD </a:t>
            </a:r>
            <a:r>
              <a:rPr lang="ru-RU" altLang="ru-RU" sz="2800" b="0" dirty="0">
                <a:solidFill>
                  <a:srgbClr val="000066"/>
                </a:solidFill>
                <a:latin typeface="Arial" panose="020B0604020202020204" pitchFamily="34" charset="0"/>
                <a:cs typeface="Arial" panose="020B0604020202020204" pitchFamily="34" charset="0"/>
              </a:rPr>
              <a:t>SW  + RRTMG LW. </a:t>
            </a:r>
            <a:endParaRPr lang="en-US" altLang="ru-RU" sz="2800" b="0" dirty="0" smtClean="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buFont typeface="Arial" charset="0"/>
              <a:buChar char="•"/>
            </a:pPr>
            <a:r>
              <a:rPr lang="en-US" altLang="ru-RU" sz="2800" b="0" dirty="0">
                <a:solidFill>
                  <a:srgbClr val="000066"/>
                </a:solidFill>
                <a:latin typeface="Arial" panose="020B0604020202020204" pitchFamily="34" charset="0"/>
                <a:cs typeface="Arial" panose="020B0604020202020204" pitchFamily="34" charset="0"/>
              </a:rPr>
              <a:t>INM RAS- SRCC MSU multilayer soil model (</a:t>
            </a:r>
            <a:r>
              <a:rPr lang="en-US" altLang="ru-RU" sz="2800" b="0" dirty="0" err="1">
                <a:solidFill>
                  <a:srgbClr val="000066"/>
                </a:solidFill>
                <a:latin typeface="Arial" panose="020B0604020202020204" pitchFamily="34" charset="0"/>
                <a:cs typeface="Arial" panose="020B0604020202020204" pitchFamily="34" charset="0"/>
              </a:rPr>
              <a:t>Volodin</a:t>
            </a:r>
            <a:r>
              <a:rPr lang="en-US" altLang="ru-RU" sz="2800" b="0" dirty="0">
                <a:solidFill>
                  <a:srgbClr val="000066"/>
                </a:solidFill>
                <a:latin typeface="Arial" panose="020B0604020202020204" pitchFamily="34" charset="0"/>
                <a:cs typeface="Arial" panose="020B0604020202020204" pitchFamily="34" charset="0"/>
              </a:rPr>
              <a:t>, </a:t>
            </a:r>
            <a:r>
              <a:rPr lang="en-US" altLang="ru-RU" sz="2800" b="0" dirty="0" err="1">
                <a:solidFill>
                  <a:srgbClr val="000066"/>
                </a:solidFill>
                <a:latin typeface="Arial" panose="020B0604020202020204" pitchFamily="34" charset="0"/>
                <a:cs typeface="Arial" panose="020B0604020202020204" pitchFamily="34" charset="0"/>
              </a:rPr>
              <a:t>Lykossov</a:t>
            </a:r>
            <a:r>
              <a:rPr lang="en-US" altLang="ru-RU" sz="2800" b="0" dirty="0">
                <a:solidFill>
                  <a:srgbClr val="000066"/>
                </a:solidFill>
                <a:latin typeface="Arial" panose="020B0604020202020204" pitchFamily="34" charset="0"/>
                <a:cs typeface="Arial" panose="020B0604020202020204" pitchFamily="34" charset="0"/>
              </a:rPr>
              <a:t>, </a:t>
            </a:r>
            <a:r>
              <a:rPr lang="en-US" altLang="ru-RU" sz="2800" b="0" dirty="0" err="1" smtClean="0">
                <a:solidFill>
                  <a:srgbClr val="000066"/>
                </a:solidFill>
                <a:latin typeface="Arial" panose="020B0604020202020204" pitchFamily="34" charset="0"/>
                <a:cs typeface="Arial" panose="020B0604020202020204" pitchFamily="34" charset="0"/>
              </a:rPr>
              <a:t>Izv</a:t>
            </a:r>
            <a:r>
              <a:rPr lang="en-US" altLang="ru-RU" sz="2800" b="0" dirty="0">
                <a:solidFill>
                  <a:srgbClr val="000066"/>
                </a:solidFill>
                <a:latin typeface="Arial" panose="020B0604020202020204" pitchFamily="34" charset="0"/>
                <a:cs typeface="Arial" panose="020B0604020202020204" pitchFamily="34" charset="0"/>
              </a:rPr>
              <a:t>.</a:t>
            </a:r>
            <a:r>
              <a:rPr lang="en-US" altLang="ru-RU" sz="2800" b="0" dirty="0" smtClean="0">
                <a:solidFill>
                  <a:srgbClr val="000066"/>
                </a:solidFill>
                <a:latin typeface="Arial" panose="020B0604020202020204" pitchFamily="34" charset="0"/>
                <a:cs typeface="Arial" panose="020B0604020202020204" pitchFamily="34" charset="0"/>
              </a:rPr>
              <a:t> </a:t>
            </a:r>
            <a:r>
              <a:rPr lang="en-US" altLang="ru-RU" sz="2800" b="0" dirty="0">
                <a:solidFill>
                  <a:srgbClr val="000066"/>
                </a:solidFill>
                <a:latin typeface="Arial" panose="020B0604020202020204" pitchFamily="34" charset="0"/>
                <a:cs typeface="Arial" panose="020B0604020202020204" pitchFamily="34" charset="0"/>
              </a:rPr>
              <a:t>RAN 1998)</a:t>
            </a:r>
            <a:r>
              <a:rPr lang="ru-RU" altLang="ru-RU" sz="2800" b="0" dirty="0" smtClean="0">
                <a:solidFill>
                  <a:srgbClr val="000066"/>
                </a:solidFill>
                <a:latin typeface="Arial" panose="020B0604020202020204" pitchFamily="34" charset="0"/>
                <a:cs typeface="Arial" panose="020B0604020202020204" pitchFamily="34" charset="0"/>
              </a:rPr>
              <a:t>.</a:t>
            </a:r>
            <a:endParaRPr lang="en-US" altLang="ru-RU" sz="2800" b="0" dirty="0" smtClean="0">
              <a:solidFill>
                <a:srgbClr val="000066"/>
              </a:solidFill>
              <a:latin typeface="Arial" panose="020B0604020202020204" pitchFamily="34" charset="0"/>
              <a:cs typeface="Arial" panose="020B0604020202020204" pitchFamily="34" charset="0"/>
            </a:endParaRPr>
          </a:p>
          <a:p>
            <a:pPr marL="342900" indent="-342900" eaLnBrk="0" hangingPunct="0">
              <a:spcBef>
                <a:spcPct val="20000"/>
              </a:spcBef>
              <a:buFont typeface="Arial" charset="0"/>
              <a:buChar char="•"/>
            </a:pPr>
            <a:r>
              <a:rPr lang="en-US" altLang="ru-RU" sz="2800" b="0" dirty="0" smtClean="0">
                <a:solidFill>
                  <a:srgbClr val="000066"/>
                </a:solidFill>
                <a:latin typeface="Arial" panose="020B0604020202020204" pitchFamily="34" charset="0"/>
                <a:cs typeface="Arial" panose="020B0604020202020204" pitchFamily="34" charset="0"/>
              </a:rPr>
              <a:t>Marine stratocumulus parameterization</a:t>
            </a:r>
            <a:endParaRPr lang="ru-RU" altLang="ru-RU" sz="2800" b="0" dirty="0">
              <a:solidFill>
                <a:srgbClr val="000066"/>
              </a:solidFill>
              <a:latin typeface="Arial" panose="020B0604020202020204" pitchFamily="34" charset="0"/>
              <a:cs typeface="Arial" panose="020B0604020202020204" pitchFamily="34" charset="0"/>
            </a:endParaRPr>
          </a:p>
        </p:txBody>
      </p:sp>
      <p:pic>
        <p:nvPicPr>
          <p:cNvPr id="18435" name="Рисунок 5" descr="slav_logo.png"/>
          <p:cNvPicPr>
            <a:picLocks noChangeAspect="1"/>
          </p:cNvPicPr>
          <p:nvPr/>
        </p:nvPicPr>
        <p:blipFill>
          <a:blip r:embed="rId2"/>
          <a:srcRect/>
          <a:stretch>
            <a:fillRect/>
          </a:stretch>
        </p:blipFill>
        <p:spPr bwMode="auto">
          <a:xfrm>
            <a:off x="7655214" y="32039"/>
            <a:ext cx="1460500" cy="1314450"/>
          </a:xfrm>
          <a:prstGeom prst="rect">
            <a:avLst/>
          </a:prstGeom>
          <a:noFill/>
          <a:ln w="9525">
            <a:noFill/>
            <a:miter lim="800000"/>
            <a:headEnd/>
            <a:tailEnd/>
          </a:ln>
        </p:spPr>
      </p:pic>
    </p:spTree>
    <p:extLst>
      <p:ext uri="{BB962C8B-B14F-4D97-AF65-F5344CB8AC3E}">
        <p14:creationId xmlns:p14="http://schemas.microsoft.com/office/powerpoint/2010/main" val="2080709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HMCemblema"/>
          <p:cNvPicPr>
            <a:picLocks noChangeAspect="1" noChangeArrowheads="1"/>
          </p:cNvPicPr>
          <p:nvPr/>
        </p:nvPicPr>
        <p:blipFill>
          <a:blip r:embed="rId2"/>
          <a:srcRect/>
          <a:stretch>
            <a:fillRect/>
          </a:stretch>
        </p:blipFill>
        <p:spPr bwMode="auto">
          <a:xfrm>
            <a:off x="7164388" y="476250"/>
            <a:ext cx="1295400" cy="1239838"/>
          </a:xfrm>
          <a:prstGeom prst="rect">
            <a:avLst/>
          </a:prstGeom>
          <a:noFill/>
          <a:ln w="9525">
            <a:noFill/>
            <a:miter lim="800000"/>
            <a:headEnd/>
            <a:tailEnd/>
          </a:ln>
        </p:spPr>
      </p:pic>
      <p:pic>
        <p:nvPicPr>
          <p:cNvPr id="23554" name="Рисунок 9" descr="sibnigmi.png"/>
          <p:cNvPicPr>
            <a:picLocks noChangeAspect="1"/>
          </p:cNvPicPr>
          <p:nvPr/>
        </p:nvPicPr>
        <p:blipFill>
          <a:blip r:embed="rId3"/>
          <a:srcRect/>
          <a:stretch>
            <a:fillRect/>
          </a:stretch>
        </p:blipFill>
        <p:spPr bwMode="auto">
          <a:xfrm>
            <a:off x="7308850" y="3861048"/>
            <a:ext cx="1295400" cy="912813"/>
          </a:xfrm>
          <a:prstGeom prst="rect">
            <a:avLst/>
          </a:prstGeom>
          <a:noFill/>
          <a:ln w="9525">
            <a:noFill/>
            <a:miter lim="800000"/>
            <a:headEnd/>
            <a:tailEnd/>
          </a:ln>
        </p:spPr>
      </p:pic>
      <p:pic>
        <p:nvPicPr>
          <p:cNvPr id="23555" name="Рисунок 10" descr="s2s.png"/>
          <p:cNvPicPr>
            <a:picLocks noChangeAspect="1"/>
          </p:cNvPicPr>
          <p:nvPr/>
        </p:nvPicPr>
        <p:blipFill>
          <a:blip r:embed="rId4"/>
          <a:srcRect/>
          <a:stretch>
            <a:fillRect/>
          </a:stretch>
        </p:blipFill>
        <p:spPr bwMode="auto">
          <a:xfrm>
            <a:off x="7164388" y="4954588"/>
            <a:ext cx="1439862" cy="900113"/>
          </a:xfrm>
          <a:prstGeom prst="rect">
            <a:avLst/>
          </a:prstGeom>
          <a:noFill/>
          <a:ln w="9525">
            <a:noFill/>
            <a:miter lim="800000"/>
            <a:headEnd/>
            <a:tailEnd/>
          </a:ln>
        </p:spPr>
      </p:pic>
      <p:pic>
        <p:nvPicPr>
          <p:cNvPr id="23556" name="Рисунок 11" descr="wmo.jpg"/>
          <p:cNvPicPr>
            <a:picLocks noChangeAspect="1"/>
          </p:cNvPicPr>
          <p:nvPr/>
        </p:nvPicPr>
        <p:blipFill>
          <a:blip r:embed="rId5"/>
          <a:srcRect/>
          <a:stretch>
            <a:fillRect/>
          </a:stretch>
        </p:blipFill>
        <p:spPr bwMode="auto">
          <a:xfrm>
            <a:off x="7531101" y="2528888"/>
            <a:ext cx="928687" cy="1079500"/>
          </a:xfrm>
          <a:prstGeom prst="rect">
            <a:avLst/>
          </a:prstGeom>
          <a:noFill/>
          <a:ln w="9525">
            <a:noFill/>
            <a:miter lim="800000"/>
            <a:headEnd/>
            <a:tailEnd/>
          </a:ln>
        </p:spPr>
      </p:pic>
      <p:sp>
        <p:nvSpPr>
          <p:cNvPr id="23557" name="Rectangle 3"/>
          <p:cNvSpPr txBox="1">
            <a:spLocks/>
          </p:cNvSpPr>
          <p:nvPr/>
        </p:nvSpPr>
        <p:spPr bwMode="auto">
          <a:xfrm>
            <a:off x="0" y="404813"/>
            <a:ext cx="6876256" cy="5111750"/>
          </a:xfrm>
          <a:prstGeom prst="rect">
            <a:avLst/>
          </a:prstGeom>
          <a:noFill/>
          <a:ln w="9525">
            <a:noFill/>
            <a:miter lim="800000"/>
            <a:headEnd/>
            <a:tailEnd/>
          </a:ln>
        </p:spPr>
        <p:txBody>
          <a:bodyPr/>
          <a:lstStyle/>
          <a:p>
            <a:pPr marL="342900" indent="-342900" algn="ctr" eaLnBrk="0" hangingPunct="0">
              <a:spcBef>
                <a:spcPct val="20000"/>
              </a:spcBef>
            </a:pPr>
            <a:r>
              <a:rPr lang="en-US" altLang="ru-RU" sz="3600" dirty="0" smtClean="0">
                <a:solidFill>
                  <a:srgbClr val="990033"/>
                </a:solidFill>
              </a:rPr>
              <a:t>Current applications of SL-AV model</a:t>
            </a:r>
            <a:r>
              <a:rPr lang="ru-RU" altLang="ru-RU" sz="3600" dirty="0" smtClean="0">
                <a:solidFill>
                  <a:srgbClr val="990033"/>
                </a:solidFill>
              </a:rPr>
              <a:t>:</a:t>
            </a:r>
            <a:endParaRPr lang="ru-RU" altLang="ru-RU" sz="3600" dirty="0">
              <a:solidFill>
                <a:srgbClr val="990033"/>
              </a:solidFill>
            </a:endParaRPr>
          </a:p>
          <a:p>
            <a:pPr marL="342900" indent="-342900" algn="ctr" eaLnBrk="0" hangingPunct="0">
              <a:spcBef>
                <a:spcPct val="20000"/>
              </a:spcBef>
            </a:pPr>
            <a:endParaRPr lang="ru-RU" altLang="ru-RU" sz="3600" b="0" dirty="0">
              <a:solidFill>
                <a:srgbClr val="000066"/>
              </a:solidFill>
              <a:latin typeface="Calibri" pitchFamily="34" charset="0"/>
            </a:endParaRPr>
          </a:p>
          <a:p>
            <a:pPr marL="342900" indent="-342900" eaLnBrk="0" hangingPunct="0">
              <a:spcBef>
                <a:spcPct val="20000"/>
              </a:spcBef>
              <a:buFont typeface="Arial" charset="0"/>
              <a:buChar char="•"/>
            </a:pPr>
            <a:r>
              <a:rPr lang="en-US" altLang="ru-RU" sz="3200" b="0" dirty="0" smtClean="0">
                <a:solidFill>
                  <a:srgbClr val="000066"/>
                </a:solidFill>
                <a:latin typeface="Calibri" pitchFamily="34" charset="0"/>
              </a:rPr>
              <a:t>Operational medium-range weather prediction up to 10 days; probabilistic seasonal forecast </a:t>
            </a:r>
            <a:r>
              <a:rPr lang="en-US" altLang="ru-RU" sz="3200" b="0" dirty="0">
                <a:solidFill>
                  <a:srgbClr val="000066"/>
                </a:solidFill>
                <a:latin typeface="Calibri" pitchFamily="34" charset="0"/>
              </a:rPr>
              <a:t> </a:t>
            </a:r>
            <a:r>
              <a:rPr lang="en-US" altLang="ru-RU" sz="3200" b="0" dirty="0" smtClean="0">
                <a:solidFill>
                  <a:srgbClr val="000066"/>
                </a:solidFill>
                <a:latin typeface="Calibri" pitchFamily="34" charset="0"/>
              </a:rPr>
              <a:t>at </a:t>
            </a:r>
            <a:r>
              <a:rPr lang="en-US" altLang="ru-RU" sz="3200" b="0" dirty="0" err="1" smtClean="0">
                <a:solidFill>
                  <a:srgbClr val="000066"/>
                </a:solidFill>
                <a:latin typeface="Calibri" pitchFamily="34" charset="0"/>
              </a:rPr>
              <a:t>Hydrometcentre</a:t>
            </a:r>
            <a:r>
              <a:rPr lang="en-US" altLang="ru-RU" sz="3200" b="0" dirty="0" smtClean="0">
                <a:solidFill>
                  <a:srgbClr val="000066"/>
                </a:solidFill>
                <a:latin typeface="Calibri" pitchFamily="34" charset="0"/>
              </a:rPr>
              <a:t> of Russia</a:t>
            </a:r>
            <a:r>
              <a:rPr lang="ru-RU" altLang="ru-RU" sz="3200" b="0" dirty="0" smtClean="0">
                <a:solidFill>
                  <a:srgbClr val="000066"/>
                </a:solidFill>
                <a:latin typeface="Calibri" pitchFamily="34" charset="0"/>
              </a:rPr>
              <a:t>.</a:t>
            </a:r>
            <a:endParaRPr lang="ru-RU" altLang="ru-RU" sz="3200" b="0" dirty="0">
              <a:solidFill>
                <a:srgbClr val="000066"/>
              </a:solidFill>
              <a:latin typeface="Calibri" pitchFamily="34" charset="0"/>
            </a:endParaRPr>
          </a:p>
          <a:p>
            <a:pPr marL="342900" indent="-342900" eaLnBrk="0" hangingPunct="0">
              <a:spcBef>
                <a:spcPct val="20000"/>
              </a:spcBef>
              <a:buFont typeface="Arial" charset="0"/>
              <a:buChar char="•"/>
            </a:pPr>
            <a:r>
              <a:rPr lang="en-US" altLang="ru-RU" sz="3200" b="0" dirty="0" smtClean="0">
                <a:solidFill>
                  <a:srgbClr val="000066"/>
                </a:solidFill>
                <a:latin typeface="Calibri" pitchFamily="34" charset="0"/>
              </a:rPr>
              <a:t>Weather prediction up to 3 days at Novosibirsk</a:t>
            </a:r>
            <a:r>
              <a:rPr lang="ru-RU" altLang="ru-RU" sz="3200" b="0" dirty="0" smtClean="0">
                <a:solidFill>
                  <a:srgbClr val="000066"/>
                </a:solidFill>
                <a:latin typeface="Calibri" pitchFamily="34" charset="0"/>
              </a:rPr>
              <a:t>.</a:t>
            </a:r>
            <a:endParaRPr lang="ru-RU" altLang="ru-RU" sz="3200" b="0" dirty="0">
              <a:solidFill>
                <a:srgbClr val="000066"/>
              </a:solidFill>
              <a:latin typeface="Calibri" pitchFamily="34" charset="0"/>
            </a:endParaRPr>
          </a:p>
          <a:p>
            <a:pPr marL="342900" indent="-342900" eaLnBrk="0" hangingPunct="0">
              <a:spcBef>
                <a:spcPct val="20000"/>
              </a:spcBef>
              <a:buFont typeface="Arial" charset="0"/>
              <a:buChar char="•"/>
            </a:pPr>
            <a:r>
              <a:rPr lang="ru-RU" altLang="ru-RU" sz="3200" b="0" dirty="0" smtClean="0">
                <a:solidFill>
                  <a:srgbClr val="000066"/>
                </a:solidFill>
                <a:latin typeface="Calibri" pitchFamily="34" charset="0"/>
              </a:rPr>
              <a:t>60 </a:t>
            </a:r>
            <a:r>
              <a:rPr lang="en-US" altLang="ru-RU" sz="3200" b="0" dirty="0" smtClean="0">
                <a:solidFill>
                  <a:srgbClr val="000066"/>
                </a:solidFill>
                <a:latin typeface="Calibri" pitchFamily="34" charset="0"/>
              </a:rPr>
              <a:t>days weekly forecast </a:t>
            </a:r>
            <a:r>
              <a:rPr lang="ru-RU" altLang="ru-RU" sz="3200" b="0" dirty="0" smtClean="0">
                <a:solidFill>
                  <a:srgbClr val="000066"/>
                </a:solidFill>
                <a:latin typeface="Calibri" pitchFamily="34" charset="0"/>
              </a:rPr>
              <a:t>(</a:t>
            </a:r>
            <a:r>
              <a:rPr lang="en-US" altLang="ru-RU" sz="3200" b="0" dirty="0">
                <a:solidFill>
                  <a:srgbClr val="000066"/>
                </a:solidFill>
                <a:latin typeface="Calibri" pitchFamily="34" charset="0"/>
              </a:rPr>
              <a:t>S2S Prediction project</a:t>
            </a:r>
            <a:r>
              <a:rPr lang="ru-RU" altLang="ru-RU" sz="3200" b="0" dirty="0">
                <a:solidFill>
                  <a:srgbClr val="000066"/>
                </a:solidFill>
                <a:latin typeface="Calibri" pitchFamily="34" charset="0"/>
              </a:rPr>
              <a:t>, </a:t>
            </a:r>
            <a:r>
              <a:rPr lang="en-US" altLang="ru-RU" sz="3200" b="0" dirty="0">
                <a:solidFill>
                  <a:srgbClr val="000066"/>
                </a:solidFill>
                <a:latin typeface="Calibri" pitchFamily="34" charset="0"/>
              </a:rPr>
              <a:t>WMO</a:t>
            </a:r>
            <a:r>
              <a:rPr lang="en-US" altLang="ru-RU" sz="3200" b="0" dirty="0" smtClean="0">
                <a:solidFill>
                  <a:srgbClr val="000066"/>
                </a:solidFill>
                <a:latin typeface="Calibri" pitchFamily="34" charset="0"/>
              </a:rPr>
              <a:t>) – quite old SL-AV version ! Need of urgent update</a:t>
            </a:r>
            <a:endParaRPr lang="ru-RU" altLang="ru-RU" sz="3600" b="0" dirty="0">
              <a:solidFill>
                <a:srgbClr val="000066"/>
              </a:solidFill>
              <a:latin typeface="Calibri" pitchFamily="34" charset="0"/>
            </a:endParaRPr>
          </a:p>
          <a:p>
            <a:pPr marL="342900" indent="-342900" eaLnBrk="0" hangingPunct="0">
              <a:spcBef>
                <a:spcPct val="20000"/>
              </a:spcBef>
            </a:pPr>
            <a:endParaRPr lang="ru-RU" altLang="ru-RU" sz="3600" b="0"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en-US" altLang="ru-RU" dirty="0" smtClean="0">
                <a:solidFill>
                  <a:srgbClr val="800000"/>
                </a:solidFill>
              </a:rPr>
              <a:t>North-Atlantic Oscillation index </a:t>
            </a:r>
            <a:endParaRPr lang="ru-RU" altLang="ru-RU" dirty="0" smtClean="0">
              <a:solidFill>
                <a:srgbClr val="800000"/>
              </a:solidFill>
            </a:endParaRPr>
          </a:p>
        </p:txBody>
      </p:sp>
      <p:pic>
        <p:nvPicPr>
          <p:cNvPr id="10243"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1557338"/>
            <a:ext cx="503872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p:cNvSpPr txBox="1">
            <a:spLocks noChangeArrowheads="1"/>
          </p:cNvSpPr>
          <p:nvPr/>
        </p:nvSpPr>
        <p:spPr bwMode="auto">
          <a:xfrm>
            <a:off x="250825" y="5805488"/>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ru-RU" dirty="0" smtClean="0"/>
              <a:t>Winter index is relatively predictable by the models</a:t>
            </a:r>
            <a:r>
              <a:rPr lang="ru-RU" altLang="ru-RU" dirty="0" smtClean="0"/>
              <a:t> </a:t>
            </a:r>
            <a:r>
              <a:rPr lang="ru-RU" altLang="ru-RU" dirty="0"/>
              <a:t>!</a:t>
            </a:r>
          </a:p>
        </p:txBody>
      </p:sp>
    </p:spTree>
    <p:extLst>
      <p:ext uri="{BB962C8B-B14F-4D97-AF65-F5344CB8AC3E}">
        <p14:creationId xmlns:p14="http://schemas.microsoft.com/office/powerpoint/2010/main" val="135606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b="1" dirty="0" smtClean="0">
                <a:solidFill>
                  <a:srgbClr val="990033"/>
                </a:solidFill>
                <a:latin typeface="Arial" panose="020B0604020202020204" pitchFamily="34" charset="0"/>
                <a:cs typeface="Arial" panose="020B0604020202020204" pitchFamily="34" charset="0"/>
              </a:rPr>
              <a:t>Old </a:t>
            </a:r>
            <a:r>
              <a:rPr lang="en-US" sz="4000" b="1" dirty="0">
                <a:solidFill>
                  <a:srgbClr val="990033"/>
                </a:solidFill>
                <a:latin typeface="Arial" panose="020B0604020202020204" pitchFamily="34" charset="0"/>
                <a:cs typeface="Arial" panose="020B0604020202020204" pitchFamily="34" charset="0"/>
              </a:rPr>
              <a:t>s</a:t>
            </a:r>
            <a:r>
              <a:rPr lang="en-US" sz="4000" b="1" dirty="0" smtClean="0">
                <a:solidFill>
                  <a:srgbClr val="990033"/>
                </a:solidFill>
                <a:latin typeface="Arial" panose="020B0604020202020204" pitchFamily="34" charset="0"/>
                <a:cs typeface="Arial" panose="020B0604020202020204" pitchFamily="34" charset="0"/>
              </a:rPr>
              <a:t>easonal SL-AV version: reproduction of NAO index</a:t>
            </a:r>
            <a:endParaRPr lang="ru-RU" sz="4000" b="1" dirty="0">
              <a:solidFill>
                <a:srgbClr val="990033"/>
              </a:solidFill>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916831"/>
            <a:ext cx="5868144" cy="478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4"/>
          <p:cNvSpPr>
            <a:spLocks noGrp="1"/>
          </p:cNvSpPr>
          <p:nvPr>
            <p:ph sz="half" idx="2"/>
          </p:nvPr>
        </p:nvSpPr>
        <p:spPr>
          <a:xfrm>
            <a:off x="6012160" y="1600201"/>
            <a:ext cx="3131840" cy="4525963"/>
          </a:xfrm>
        </p:spPr>
        <p:txBody>
          <a:bodyPr/>
          <a:lstStyle/>
          <a:p>
            <a:r>
              <a:rPr lang="en-US" dirty="0" smtClean="0"/>
              <a:t>Correlation: 0.3</a:t>
            </a:r>
          </a:p>
          <a:p>
            <a:r>
              <a:rPr lang="en-US" dirty="0" smtClean="0"/>
              <a:t>Currently, best models (UKMO) have 0.62 </a:t>
            </a:r>
          </a:p>
          <a:p>
            <a:endParaRPr lang="en-US" dirty="0"/>
          </a:p>
          <a:p>
            <a:endParaRPr lang="en-US" dirty="0" smtClean="0"/>
          </a:p>
          <a:p>
            <a:endParaRPr lang="en-US" dirty="0"/>
          </a:p>
          <a:p>
            <a:pPr marL="0" indent="0">
              <a:buNone/>
            </a:pPr>
            <a:r>
              <a:rPr lang="en-US" i="1" dirty="0" smtClean="0"/>
              <a:t>Courtesy of V. Khan</a:t>
            </a:r>
            <a:endParaRPr lang="ru-RU" i="1" dirty="0"/>
          </a:p>
        </p:txBody>
      </p:sp>
    </p:spTree>
    <p:extLst>
      <p:ext uri="{BB962C8B-B14F-4D97-AF65-F5344CB8AC3E}">
        <p14:creationId xmlns:p14="http://schemas.microsoft.com/office/powerpoint/2010/main" val="42767061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10119</TotalTime>
  <Words>1245</Words>
  <Application>Microsoft Office PowerPoint</Application>
  <PresentationFormat>Экран (4:3)</PresentationFormat>
  <Paragraphs>144</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Multiscale global atmosphere model SL-AV: applications for numerical weather prediction, climate change modelling using massively parallel computers</vt:lpstr>
      <vt:lpstr>Презентация PowerPoint</vt:lpstr>
      <vt:lpstr>Sources of predictability at subseasonal scales (Vitart, 2012)</vt:lpstr>
      <vt:lpstr>Subseasonal and seasonal forecasts</vt:lpstr>
      <vt:lpstr>Презентация PowerPoint</vt:lpstr>
      <vt:lpstr>Презентация PowerPoint</vt:lpstr>
      <vt:lpstr>Презентация PowerPoint</vt:lpstr>
      <vt:lpstr>North-Atlantic Oscillation index </vt:lpstr>
      <vt:lpstr>Old seasonal SL-AV version: reproduction of NAO index</vt:lpstr>
      <vt:lpstr>Correlations of winter NAO index and T2m: old SL-AV model (left) and NCEP/NCAR2 reanalysis (right)</vt:lpstr>
      <vt:lpstr>.</vt:lpstr>
      <vt:lpstr>Tasks for making SL-AV model suitable for long range forecasts </vt:lpstr>
      <vt:lpstr>SL-AV model developments in 2017 (1)</vt:lpstr>
      <vt:lpstr>SL-AV model developments in 2017 (2)</vt:lpstr>
      <vt:lpstr>Презентация PowerPoint</vt:lpstr>
      <vt:lpstr>Презентация PowerPoint</vt:lpstr>
      <vt:lpstr>Презентация PowerPoint</vt:lpstr>
      <vt:lpstr>Презентация PowerPoint</vt:lpstr>
      <vt:lpstr>These improvements in model climate produced a reduction of operational medium range forecasts errors</vt:lpstr>
      <vt:lpstr>RMS errors of forecasts by different models  over Europe averaged over 16.12.2017-07.05.2018 (computed in RHMC)  </vt:lpstr>
      <vt:lpstr>Improvements in RMS forecast error while using ECMWF initial data (Southern extratropics - left, Northern ones – right; top - H500 , bottom- W250)</vt:lpstr>
      <vt:lpstr>Conclusions</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anna</dc:creator>
  <cp:lastModifiedBy>Mikhail</cp:lastModifiedBy>
  <cp:revision>822</cp:revision>
  <dcterms:created xsi:type="dcterms:W3CDTF">2014-06-02T13:28:11Z</dcterms:created>
  <dcterms:modified xsi:type="dcterms:W3CDTF">2018-08-16T21:40:38Z</dcterms:modified>
</cp:coreProperties>
</file>